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7"/>
  </p:notesMasterIdLst>
  <p:handoutMasterIdLst>
    <p:handoutMasterId r:id="rId58"/>
  </p:handoutMasterIdLst>
  <p:sldIdLst>
    <p:sldId id="398" r:id="rId2"/>
    <p:sldId id="436" r:id="rId3"/>
    <p:sldId id="437" r:id="rId4"/>
    <p:sldId id="439" r:id="rId5"/>
    <p:sldId id="440" r:id="rId6"/>
    <p:sldId id="424" r:id="rId7"/>
    <p:sldId id="426" r:id="rId8"/>
    <p:sldId id="427" r:id="rId9"/>
    <p:sldId id="428" r:id="rId10"/>
    <p:sldId id="429" r:id="rId11"/>
    <p:sldId id="442" r:id="rId12"/>
    <p:sldId id="430" r:id="rId13"/>
    <p:sldId id="451" r:id="rId14"/>
    <p:sldId id="431" r:id="rId15"/>
    <p:sldId id="432" r:id="rId16"/>
    <p:sldId id="433" r:id="rId17"/>
    <p:sldId id="425" r:id="rId18"/>
    <p:sldId id="434" r:id="rId19"/>
    <p:sldId id="444" r:id="rId20"/>
    <p:sldId id="450" r:id="rId21"/>
    <p:sldId id="448" r:id="rId22"/>
    <p:sldId id="441" r:id="rId23"/>
    <p:sldId id="453" r:id="rId24"/>
    <p:sldId id="454" r:id="rId25"/>
    <p:sldId id="465" r:id="rId26"/>
    <p:sldId id="466" r:id="rId27"/>
    <p:sldId id="467" r:id="rId28"/>
    <p:sldId id="468" r:id="rId29"/>
    <p:sldId id="469" r:id="rId30"/>
    <p:sldId id="470" r:id="rId31"/>
    <p:sldId id="471" r:id="rId32"/>
    <p:sldId id="472" r:id="rId33"/>
    <p:sldId id="455" r:id="rId34"/>
    <p:sldId id="456" r:id="rId35"/>
    <p:sldId id="457" r:id="rId36"/>
    <p:sldId id="458" r:id="rId37"/>
    <p:sldId id="473" r:id="rId38"/>
    <p:sldId id="474" r:id="rId39"/>
    <p:sldId id="475" r:id="rId40"/>
    <p:sldId id="476" r:id="rId41"/>
    <p:sldId id="477" r:id="rId42"/>
    <p:sldId id="478" r:id="rId43"/>
    <p:sldId id="479" r:id="rId44"/>
    <p:sldId id="480" r:id="rId45"/>
    <p:sldId id="481" r:id="rId46"/>
    <p:sldId id="482" r:id="rId47"/>
    <p:sldId id="483" r:id="rId48"/>
    <p:sldId id="484" r:id="rId49"/>
    <p:sldId id="485" r:id="rId50"/>
    <p:sldId id="486" r:id="rId51"/>
    <p:sldId id="487" r:id="rId52"/>
    <p:sldId id="488" r:id="rId53"/>
    <p:sldId id="489" r:id="rId54"/>
    <p:sldId id="490" r:id="rId55"/>
    <p:sldId id="259" r:id="rId56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85793" autoAdjust="0"/>
  </p:normalViewPr>
  <p:slideViewPr>
    <p:cSldViewPr>
      <p:cViewPr varScale="1">
        <p:scale>
          <a:sx n="65" d="100"/>
          <a:sy n="65" d="100"/>
        </p:scale>
        <p:origin x="2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31" cy="496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5" tIns="46388" rIns="92775" bIns="4638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837" y="0"/>
            <a:ext cx="2945231" cy="496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5" tIns="46388" rIns="92775" bIns="4638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0B0B6C1B-2EB4-4F97-8C3A-5609D1C276D8}" type="datetimeFigureOut">
              <a:rPr lang="ru-RU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451"/>
            <a:ext cx="2945231" cy="496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5" tIns="46388" rIns="92775" bIns="4638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837" y="9428451"/>
            <a:ext cx="2945231" cy="496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5" tIns="46388" rIns="92775" bIns="4638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85FC309-6B8D-428F-8202-3F8E696091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2034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31" cy="496574"/>
          </a:xfrm>
          <a:prstGeom prst="rect">
            <a:avLst/>
          </a:prstGeom>
        </p:spPr>
        <p:txBody>
          <a:bodyPr vert="horz" lIns="92775" tIns="46388" rIns="92775" bIns="4638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837" y="0"/>
            <a:ext cx="2945231" cy="496574"/>
          </a:xfrm>
          <a:prstGeom prst="rect">
            <a:avLst/>
          </a:prstGeom>
        </p:spPr>
        <p:txBody>
          <a:bodyPr vert="horz" lIns="92775" tIns="46388" rIns="92775" bIns="4638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031544-9E1F-4FB7-9FD3-1D7E2CE93CF6}" type="datetimeFigureOut">
              <a:rPr lang="ru-RU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75" tIns="46388" rIns="92775" bIns="4638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412" y="4715839"/>
            <a:ext cx="5436853" cy="4465939"/>
          </a:xfrm>
          <a:prstGeom prst="rect">
            <a:avLst/>
          </a:prstGeom>
        </p:spPr>
        <p:txBody>
          <a:bodyPr vert="horz" lIns="92775" tIns="46388" rIns="92775" bIns="46388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451"/>
            <a:ext cx="2945231" cy="496574"/>
          </a:xfrm>
          <a:prstGeom prst="rect">
            <a:avLst/>
          </a:prstGeom>
        </p:spPr>
        <p:txBody>
          <a:bodyPr vert="horz" lIns="92775" tIns="46388" rIns="92775" bIns="4638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837" y="9428451"/>
            <a:ext cx="2945231" cy="496574"/>
          </a:xfrm>
          <a:prstGeom prst="rect">
            <a:avLst/>
          </a:prstGeom>
        </p:spPr>
        <p:txBody>
          <a:bodyPr vert="horz" lIns="92775" tIns="46388" rIns="92775" bIns="4638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B1CE1FD-1B8C-441D-87DB-BC3066247E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80441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C861DDCF9E961B8AFE8B9DCBD6361ABCCEBD489F1A1A9F4AA5954FC9D4F65131336A8E425F9D7R8t9K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5" Type="http://schemas.openxmlformats.org/officeDocument/2006/relationships/hyperlink" Target="consultantplus://offline/ref=7C861DDCF9E961B8AFE8B9DCBD6361ABCCEBD489F1A1A9F4AA5954FC9D4F65131336A8E425F9D4R8tBK" TargetMode="External"/><Relationship Id="rId4" Type="http://schemas.openxmlformats.org/officeDocument/2006/relationships/hyperlink" Target="consultantplus://offline/ref=7C861DDCF9E961B8AFE8B9DCBD6361ABCCEBD489F1A1A9F4AA5954FC9D4F65131336A8E425F9D7R8t7K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9541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923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dirty="0">
                <a:hlinkClick r:id="rId3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Строки 06,</a:t>
            </a:r>
            <a:r>
              <a:rPr lang="ru-RU" dirty="0"/>
              <a:t> </a:t>
            </a:r>
            <a:r>
              <a:rPr lang="ru-RU" dirty="0">
                <a:hlinkClick r:id="rId4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08</a:t>
            </a:r>
            <a:r>
              <a:rPr lang="ru-RU" dirty="0"/>
              <a:t> "разработано.., приобретено профилактических программ" (соответственно) - под профилактическими программами понимаются программы для массового использования в практическом здравоохранении по индивидуальной оценке риска возникновения неинфекционных заболеваний, оценке образа жизни, резерва здоровья и т.п.</a:t>
            </a:r>
            <a:endParaRPr lang="ru-RU" dirty="0">
              <a:hlinkClick r:id="rId5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</a:endParaRPr>
          </a:p>
          <a:p>
            <a:pPr eaLnBrk="1" hangingPunct="1"/>
            <a:r>
              <a:rPr lang="ru-RU" dirty="0">
                <a:hlinkClick r:id="rId5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Строка 14</a:t>
            </a:r>
            <a:r>
              <a:rPr lang="ru-RU" dirty="0"/>
              <a:t> "дано методических консультаций" - под методической консультацией понимается ответ на вопрос, разъяснение по каким-либо аспектам профилактической работы, по методике гигиенического обучения и воспитания населения, данные специалистами ЦМП (подразделения) в письменной или устной форме.</a:t>
            </a:r>
          </a:p>
        </p:txBody>
      </p:sp>
    </p:spTree>
    <p:extLst>
      <p:ext uri="{BB962C8B-B14F-4D97-AF65-F5344CB8AC3E}">
        <p14:creationId xmlns:p14="http://schemas.microsoft.com/office/powerpoint/2010/main" val="1024963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62327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8268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5814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03722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76243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8085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E90BDC7-3965-4270-A4C5-CCFA0D62FF4E}" type="datetime1">
              <a:rPr lang="ru-RU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BF0EC"/>
                </a:solidFill>
              </a:defRPr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7D00C8B-7B03-4EB9-A844-6BB1383E15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42941-D944-40D5-ACA8-697AC84CCCAB}" type="datetime1">
              <a:rPr lang="ru-RU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B7D2F-A0D3-41EA-A6B5-D1639BB984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157B4-4FCE-4B08-A036-3342D9F5969C}" type="datetime1">
              <a:rPr lang="ru-RU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0B554-DA74-48CC-8933-7BAB9BB582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1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1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DC0E4-2D54-4CBA-985D-0A7201926C40}" type="datetime1">
              <a:rPr lang="ru-RU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EFE21-8977-41CD-BC7E-0955627185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DD592-4967-48C2-9DE7-07F009733955}" type="datetime1">
              <a:rPr lang="ru-RU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5D446-DCA9-43D6-88E1-BA4AC6A611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DC7AAC33-5425-4211-8520-7963F92CC098}" type="datetime1">
              <a:rPr lang="ru-RU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8FDC08E-F24F-4E9F-8D8D-5ADB392FE8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AE4AB87B-A831-4E72-ADDD-D72F14BDA415}" type="datetime1">
              <a:rPr lang="ru-RU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974E69-0FE7-457A-82EE-6C27BCF0E2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3B2AE5E7-F9AE-40AD-8D3A-4BD838C40099}" type="datetime1">
              <a:rPr lang="ru-RU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FFF6A4-D0C3-47F0-8D38-4BE47908E1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3538D252-4E9C-4D04-8547-67CAE08AEC9B}" type="datetime1">
              <a:rPr lang="ru-RU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356BFD-56C4-4686-B868-44293EBA9B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F18D1-633D-47DC-9AED-0B05E200F3A3}" type="datetime1">
              <a:rPr lang="ru-RU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5AACA-E5E3-42B0-AEF7-3A37ED190C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17460CD8-C7F3-4F41-84A1-BDAB77035D88}" type="datetime1">
              <a:rPr lang="ru-RU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E08211-B377-41C4-807E-931B099449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2B05C6A-57EA-4F4F-A943-C0C1CDE472DA}" type="datetime1">
              <a:rPr lang="ru-RU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C31A773-CAF4-4CB9-BE80-1B02263A5D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EDF60C5-F92E-4078-929D-DAA31D6420E6}" type="datetime1">
              <a:rPr lang="ru-RU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Lucida Sans Unicode" pitchFamily="34" charset="0"/>
              </a:defRPr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72916D3-1BA5-4864-83EA-589CA21C8D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8" r:id="rId2"/>
    <p:sldLayoutId id="2147483674" r:id="rId3"/>
    <p:sldLayoutId id="2147483675" r:id="rId4"/>
    <p:sldLayoutId id="2147483676" r:id="rId5"/>
    <p:sldLayoutId id="2147483677" r:id="rId6"/>
    <p:sldLayoutId id="2147483669" r:id="rId7"/>
    <p:sldLayoutId id="2147483678" r:id="rId8"/>
    <p:sldLayoutId id="214748367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C861DDCF9E961B8AFE8B9DCBD6361ABCCEBD489F1A1A9F4AA5954FC9D4F65131336A8E425F9D1R8t7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7C861DDCF9E961B8AFE8B9DCBD6361ABCCEBD489F1A1A9F4AA5954FC9D4F65131336A8E425F8D5R8tDK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C861DDCF9E961B8AFE8B9DCBD6361ABCCEBD489F1A1A9F4AA5954FC9D4F65131336A8E425F9D6R8t7K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7C861DDCF9E961B8AFE8B9DCBD6361ABCCEBD489F1A1A9F4AA5954FC9D4F65131336A8E425F9D7R8tEK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C861DDCF9E961B8AFE8B9DCBD6361ABCCEBD489F1A1A9F4AA5954FC9D4F65131336A8E425F9D5R8tEK" TargetMode="External"/><Relationship Id="rId2" Type="http://schemas.openxmlformats.org/officeDocument/2006/relationships/hyperlink" Target="consultantplus://offline/ref=7C861DDCF9E961B8AFE8B9DCBD6361ABCCEBD489F1A1A9F4AA5954FC9D4F65131336A8E425F9D4R8t9K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consultantplus://offline/ref=7C861DDCF9E961B8AFE8B9DCBD6361ABCCEBD489F1A1A9F4AA5954FC9D4F65131336A8E425F9D5R8t6K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C861DDCF9E961B8AFE8B9DCBD6361ABCCEBD489F1A1A9F4AA5954FC9D4F65131336A8E425F9DAR8tEK" TargetMode="External"/><Relationship Id="rId7" Type="http://schemas.openxmlformats.org/officeDocument/2006/relationships/hyperlink" Target="consultantplus://offline/ref=7C861DDCF9E961B8AFE8B9DCBD6361ABCCEBD489F1A1A9F4AA5954FC9D4F65131336A8E425F9DBR8tD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hyperlink" Target="consultantplus://offline/ref=7C861DDCF9E961B8AFE8B9DCBD6361ABCCEBD489F1A1A9F4AA5954FC9D4F65131336A8E425F9DAR8t9K" TargetMode="External"/><Relationship Id="rId5" Type="http://schemas.openxmlformats.org/officeDocument/2006/relationships/hyperlink" Target="consultantplus://offline/ref=7C861DDCF9E961B8AFE8B9DCBD6361ABCCEBD489F1A1A9F4AA5954FC9D4F65131336A8E425F9DAR8tBK" TargetMode="External"/><Relationship Id="rId4" Type="http://schemas.openxmlformats.org/officeDocument/2006/relationships/hyperlink" Target="consultantplus://offline/ref=7C861DDCF9E961B8AFE8B9DCBD6361ABCCEBD489F1A1A9F4AA5954FC9D4F65131336A8E425F9DBR8tBK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C861DDCF9E961B8AFE8B9DCBD6361ABCCEBD489F1A1A9F4AA5954FC9D4F65131336A8E425F9DBR8t6K" TargetMode="External"/><Relationship Id="rId2" Type="http://schemas.openxmlformats.org/officeDocument/2006/relationships/hyperlink" Target="consultantplus://offline/ref=7C861DDCF9E961B8AFE8B9DCBD6361ABCCEBD489F1A1A9F4AA5954FC9D4F65131336A8E425F9DBR8t9K" TargetMode="Externa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C861DDCF9E961B8AFE8B9DCBD6361ABCCEBD489F1A1A9F4AA5954FC9D4F65131336A8E425FAD2R8tAK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hyperlink" Target="consultantplus://offline/ref=7C861DDCF9E961B8AFE8B9DCBD6361ABCCEBD489F1A1A9F4AA5954FC9D4F65131336A8E425FAD3R8tAK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C861DDCF9E961B8AFE8B9DCBD6361ABCCEBD489F1A1A9F4AA5954FC9D4F65131336A8E425FAD3R8t8K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hyperlink" Target="consultantplus://offline/ref=7C861DDCF9E961B8AFE8B9DCBD6361ABCCEBD489F1A1A9F4AA5954FC9D4F65131336A8E425FAD0R8tEK" TargetMode="External"/><Relationship Id="rId5" Type="http://schemas.openxmlformats.org/officeDocument/2006/relationships/hyperlink" Target="consultantplus://offline/ref=7C861DDCF9E961B8AFE8B9DCBD6361ABCCEBD489F1A1A9F4AA5954FC9D4F65131336A8E425FAD0R8tFK" TargetMode="External"/><Relationship Id="rId4" Type="http://schemas.openxmlformats.org/officeDocument/2006/relationships/hyperlink" Target="consultantplus://offline/ref=7C861DDCF9E961B8AFE8B9DCBD6361ABCCEBD489F1A1A9F4AA5954FC9D4F65131336A8E425FAD3R8t6K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C861DDCF9E961B8AFE8B9DCBD6361ABCCEBD489F1A1A9F4AA5954FC9D4F65131336A8E425FAD0R8t7K" TargetMode="External"/><Relationship Id="rId7" Type="http://schemas.openxmlformats.org/officeDocument/2006/relationships/hyperlink" Target="consultantplus://offline/ref=7C861DDCF9E961B8AFE8B9DCBD6361ABCCEBD489F1A1A9F4AA5954FC9D4F65131336A8E425FAD1R8tDK" TargetMode="External"/><Relationship Id="rId2" Type="http://schemas.openxmlformats.org/officeDocument/2006/relationships/hyperlink" Target="consultantplus://offline/ref=7C861DDCF9E961B8AFE8B9DCBD6361ABCCEBD489F1A1A9F4AA5954FC9D4F65131336A8E425FAD1R8tCK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consultantplus://offline/ref=7C861DDCF9E961B8AFE8B9DCBD6361ABCCEBD489F1A1A9F4AA5954FC9D4F65131336A8E425FAD1R8tEK" TargetMode="External"/><Relationship Id="rId5" Type="http://schemas.openxmlformats.org/officeDocument/2006/relationships/hyperlink" Target="consultantplus://offline/ref=7C861DDCF9E961B8AFE8B9DCBD6361ABCCEBD489F1A1A9F4AA5954FC9D4F65131336A8E425FAD1R8tFK" TargetMode="External"/><Relationship Id="rId4" Type="http://schemas.openxmlformats.org/officeDocument/2006/relationships/hyperlink" Target="consultantplus://offline/ref=7C861DDCF9E961B8AFE8B9DCBD6361ABCCEBD489F1A1A9F4AA5954FC9D4F65131336A8E425FAD0R8t6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consultantplus://offline/ref=7C861DDCF9E961B8AFE8B9DCBD6361ABCCEBD489F1A1A9F4AA5954FC9D4F65131336A8E425FAD1R8tDK" TargetMode="External"/><Relationship Id="rId3" Type="http://schemas.openxmlformats.org/officeDocument/2006/relationships/hyperlink" Target="consultantplus://offline/ref=7C861DDCF9E961B8AFE8B9DCBD6361ABCCEBD489F1A1A9F4AA5954FC9D4F65131336A8E425F9D2R8t7K" TargetMode="External"/><Relationship Id="rId7" Type="http://schemas.openxmlformats.org/officeDocument/2006/relationships/hyperlink" Target="consultantplus://offline/ref=7C861DDCF9E961B8AFE8B9DCBD6361ABCCEBD489F1A1A9F4AA5954FC9D4F65131336A8E425F9DBR8tCK" TargetMode="External"/><Relationship Id="rId2" Type="http://schemas.openxmlformats.org/officeDocument/2006/relationships/hyperlink" Target="consultantplus://offline/ref=7C861DDCF9E961B8AFE8B9DCBD6361ABCCEBD489F1A1A9F4AA5954FC9D4F65131336A8E425F8DBR8tDK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consultantplus://offline/ref=7C861DDCF9E961B8AFE8B9DCBD6361ABCCEBD489F1A1A9F4AA5954FC9D4F65131336A8E425F9D5R8t6K" TargetMode="External"/><Relationship Id="rId5" Type="http://schemas.openxmlformats.org/officeDocument/2006/relationships/hyperlink" Target="consultantplus://offline/ref=7C861DDCF9E961B8AFE8B9DCBD6361ABCCEBD489F1A1A9F4AA5954FC9D4F65131336A8E425F9D7R8tAK" TargetMode="External"/><Relationship Id="rId10" Type="http://schemas.openxmlformats.org/officeDocument/2006/relationships/hyperlink" Target="consultantplus://offline/ref=7C861DDCF9E961B8AFE8B9DCBD6361ABCCEBD489F1A1A9F4AA5954FC9D4F65131336A8E425F9D6R8tCK" TargetMode="External"/><Relationship Id="rId4" Type="http://schemas.openxmlformats.org/officeDocument/2006/relationships/hyperlink" Target="consultantplus://offline/ref=7C861DDCF9E961B8AFE8B9DCBD6361ABCCEBD489F1A1A9F4AA5954FC9D4F65131336A8E425F9D3R8tFK" TargetMode="External"/><Relationship Id="rId9" Type="http://schemas.openxmlformats.org/officeDocument/2006/relationships/hyperlink" Target="consultantplus://offline/ref=7C861DDCF9E961B8AFE8B9DCBD6361ABCCEBD489F1A1A9F4AA5954FC9D4F65131336A8E425F9D3R8t9K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7C861DDCF9E961B8AFE8B9DCBD6361ABCCEBD489F1A1A9F4AA5954FC9D4F65131336A8E425F8D5R8tDK" TargetMode="Externa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7C861DDCF9E961B8AFE8B9DCBD6361ABCCEBD489F1A1A9F4AA5954FC9D4F65131336A8E425F8D5R8tDK" TargetMode="Externa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mailto:savchenko@mednet.r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C861DDCF9E961B8AFE8B9DCBD6361ABCCEBD489F1A1A9F4AA5954FC9D4F65131336A8E425F8DAR8t7K" TargetMode="External"/><Relationship Id="rId2" Type="http://schemas.openxmlformats.org/officeDocument/2006/relationships/hyperlink" Target="consultantplus://offline/ref=7C861DDCF9E961B8AFE8B9DCBD6361ABCCEBD489F1A1A9F4AA5954FC9D4F65131336A8E425F8DAR8tEK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consultantplus://offline/ref=7C861DDCF9E961B8AFE8B9DCBD6361ABCCEBD489F1A1A9F4AA5954FC9D4F65131336A8E425F8DBR8tFK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consultantplus://offline/ref=7C861DDCF9E961B8AFE8B9DCBD6361ABCCEBD489F1A1A9F4AA5954FC9D4F65131336A8E425F9D3R8tFK" TargetMode="External"/><Relationship Id="rId3" Type="http://schemas.openxmlformats.org/officeDocument/2006/relationships/hyperlink" Target="consultantplus://offline/ref=7C861DDCF9E961B8AFE8B9DCBD6361ABCCEBD489F1A1A9F4AA5954FC9D4F65131336A8E425F8DBR8t9K" TargetMode="External"/><Relationship Id="rId7" Type="http://schemas.openxmlformats.org/officeDocument/2006/relationships/hyperlink" Target="consultantplus://offline/ref=7C861DDCF9E961B8AFE8B9DCBD6361ABCCEBD489F1A1A9F4AA5954FC9D4F65131336A8E425F9D2R8t6K" TargetMode="External"/><Relationship Id="rId2" Type="http://schemas.openxmlformats.org/officeDocument/2006/relationships/hyperlink" Target="consultantplus://offline/ref=7C861DDCF9E961B8AFE8B9DCBD6361ABCCEBD489F1A1A9F4AA5954FC9D4F65131336A8E425F8DBR8tA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7C861DDCF9E961B8AFE8B9DCBD6361ABCCEBD489F1A1A9F4AA5954FC9D4F65131336A8E425F9D2R8tEK" TargetMode="External"/><Relationship Id="rId5" Type="http://schemas.openxmlformats.org/officeDocument/2006/relationships/hyperlink" Target="consultantplus://offline/ref=7C861DDCF9E961B8AFE8B9DCBD6361ABCCEBD489F1A1A9F4AA5954FC9D4F65131336A8E425F8DBR8t6K" TargetMode="External"/><Relationship Id="rId4" Type="http://schemas.openxmlformats.org/officeDocument/2006/relationships/hyperlink" Target="consultantplus://offline/ref=7C861DDCF9E961B8AFE8B9DCBD6361ABCCEBD489F1A1A9F4AA5954FC9D4F65131336A8E425F9D3R8tEK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51A2539-E93F-4BEF-9027-31C3825A35A3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ru-RU" sz="1000">
              <a:latin typeface="+mn-lt"/>
            </a:endParaRPr>
          </a:p>
        </p:txBody>
      </p:sp>
      <p:sp>
        <p:nvSpPr>
          <p:cNvPr id="15361" name="Номер слайда 3"/>
          <p:cNvSpPr txBox="1">
            <a:spLocks noGrp="1"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A5594DE-AD12-4A49-BB88-D1842C363802}" type="slidenum">
              <a:rPr lang="ru-RU" sz="1000">
                <a:latin typeface="+mn-lt"/>
              </a:rPr>
              <a:pPr algn="r">
                <a:defRPr/>
              </a:pPr>
              <a:t>1</a:t>
            </a:fld>
            <a:endParaRPr lang="ru-RU" sz="1000">
              <a:latin typeface="+mn-lt"/>
            </a:endParaRPr>
          </a:p>
        </p:txBody>
      </p:sp>
      <p:sp>
        <p:nvSpPr>
          <p:cNvPr id="16387" name="Rectangle 1026"/>
          <p:cNvSpPr>
            <a:spLocks noChangeArrowheads="1"/>
          </p:cNvSpPr>
          <p:nvPr/>
        </p:nvSpPr>
        <p:spPr bwMode="auto">
          <a:xfrm>
            <a:off x="530225" y="2286000"/>
            <a:ext cx="7669213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sz="1800">
              <a:latin typeface="Lucida Sans Unicode" pitchFamily="34" charset="0"/>
            </a:endParaRPr>
          </a:p>
        </p:txBody>
      </p:sp>
      <p:sp>
        <p:nvSpPr>
          <p:cNvPr id="16388" name="Rectangle 1027"/>
          <p:cNvSpPr>
            <a:spLocks noChangeArrowheads="1"/>
          </p:cNvSpPr>
          <p:nvPr/>
        </p:nvSpPr>
        <p:spPr bwMode="auto">
          <a:xfrm>
            <a:off x="5843588" y="4189413"/>
            <a:ext cx="650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ru-RU" sz="2000">
                <a:solidFill>
                  <a:srgbClr val="C0C0C0"/>
                </a:solidFill>
                <a:latin typeface="Times New Roman" pitchFamily="18" charset="0"/>
              </a:rPr>
              <a:t> 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6389" name="Rectangle 1028"/>
          <p:cNvSpPr>
            <a:spLocks noChangeArrowheads="1"/>
          </p:cNvSpPr>
          <p:nvPr/>
        </p:nvSpPr>
        <p:spPr bwMode="auto">
          <a:xfrm>
            <a:off x="6769100" y="4189413"/>
            <a:ext cx="63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ru-RU" sz="2000">
                <a:solidFill>
                  <a:srgbClr val="C0C0C0"/>
                </a:solidFill>
                <a:latin typeface="Times New Roman" pitchFamily="18" charset="0"/>
              </a:rPr>
              <a:t> 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6390" name="Rectangle 1029"/>
          <p:cNvSpPr>
            <a:spLocks noChangeArrowheads="1"/>
          </p:cNvSpPr>
          <p:nvPr/>
        </p:nvSpPr>
        <p:spPr bwMode="auto">
          <a:xfrm>
            <a:off x="7510463" y="4189413"/>
            <a:ext cx="63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ru-RU" sz="2000">
                <a:solidFill>
                  <a:srgbClr val="C0C0C0"/>
                </a:solidFill>
                <a:latin typeface="Times New Roman" pitchFamily="18" charset="0"/>
              </a:rPr>
              <a:t>.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6391" name="Rectangle 1030"/>
          <p:cNvSpPr>
            <a:spLocks noChangeArrowheads="1"/>
          </p:cNvSpPr>
          <p:nvPr/>
        </p:nvSpPr>
        <p:spPr bwMode="auto">
          <a:xfrm>
            <a:off x="1228725" y="1974850"/>
            <a:ext cx="6637338" cy="332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sz="1800">
              <a:latin typeface="Lucida Sans Unicode" pitchFamily="34" charset="0"/>
            </a:endParaRPr>
          </a:p>
        </p:txBody>
      </p:sp>
      <p:sp>
        <p:nvSpPr>
          <p:cNvPr id="16392" name="Rectangle 1031"/>
          <p:cNvSpPr>
            <a:spLocks noChangeArrowheads="1"/>
          </p:cNvSpPr>
          <p:nvPr/>
        </p:nvSpPr>
        <p:spPr bwMode="auto">
          <a:xfrm>
            <a:off x="2200275" y="2652713"/>
            <a:ext cx="176371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sz="1800">
              <a:latin typeface="Lucida Sans Unicode" pitchFamily="34" charset="0"/>
            </a:endParaRPr>
          </a:p>
        </p:txBody>
      </p:sp>
      <p:sp>
        <p:nvSpPr>
          <p:cNvPr id="110600" name="Text Box 1032"/>
          <p:cNvSpPr txBox="1">
            <a:spLocks noChangeArrowheads="1"/>
          </p:cNvSpPr>
          <p:nvPr/>
        </p:nvSpPr>
        <p:spPr bwMode="auto">
          <a:xfrm>
            <a:off x="492125" y="457200"/>
            <a:ext cx="8651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ru-RU" sz="40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ucida Sans Unicode" pitchFamily="34" charset="0"/>
            </a:endParaRPr>
          </a:p>
        </p:txBody>
      </p:sp>
      <p:sp>
        <p:nvSpPr>
          <p:cNvPr id="16394" name="Text Box 1033"/>
          <p:cNvSpPr txBox="1">
            <a:spLocks noChangeArrowheads="1"/>
          </p:cNvSpPr>
          <p:nvPr/>
        </p:nvSpPr>
        <p:spPr bwMode="auto">
          <a:xfrm>
            <a:off x="3947183" y="3591758"/>
            <a:ext cx="5346042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endParaRPr lang="ru-RU" b="1" dirty="0">
              <a:solidFill>
                <a:srgbClr val="796F39"/>
              </a:solidFill>
            </a:endParaRPr>
          </a:p>
          <a:p>
            <a:pPr lvl="0" eaLnBrk="0" hangingPunct="0"/>
            <a:r>
              <a:rPr lang="ru-RU" sz="1200" b="1" dirty="0">
                <a:solidFill>
                  <a:srgbClr val="796F39"/>
                </a:solidFill>
              </a:rPr>
              <a:t>Е.Д. Савченко, </a:t>
            </a:r>
            <a:r>
              <a:rPr lang="ru-RU" sz="1200" b="1" dirty="0" err="1">
                <a:solidFill>
                  <a:srgbClr val="796F39"/>
                </a:solidFill>
              </a:rPr>
              <a:t>в.н.с</a:t>
            </a:r>
            <a:r>
              <a:rPr lang="ru-RU" sz="1200" b="1" dirty="0">
                <a:solidFill>
                  <a:srgbClr val="796F39"/>
                </a:solidFill>
              </a:rPr>
              <a:t>. отделения научных основ организации первичной медико-санитарной помощи </a:t>
            </a:r>
          </a:p>
          <a:p>
            <a:pPr lvl="0" eaLnBrk="0" hangingPunct="0"/>
            <a:endParaRPr lang="ru-RU" sz="1200" b="1" dirty="0">
              <a:solidFill>
                <a:srgbClr val="796F39"/>
              </a:solidFill>
            </a:endParaRPr>
          </a:p>
          <a:p>
            <a:pPr lvl="0" eaLnBrk="0" hangingPunct="0"/>
            <a:r>
              <a:rPr lang="ru-RU" sz="1200" b="1" dirty="0">
                <a:solidFill>
                  <a:srgbClr val="796F39"/>
                </a:solidFill>
              </a:rPr>
              <a:t>Центральный научно-исследовательский институт </a:t>
            </a:r>
          </a:p>
          <a:p>
            <a:pPr lvl="0" eaLnBrk="0" hangingPunct="0"/>
            <a:r>
              <a:rPr lang="ru-RU" sz="1200" b="1" dirty="0">
                <a:solidFill>
                  <a:srgbClr val="796F39"/>
                </a:solidFill>
              </a:rPr>
              <a:t>организации и информатизации  здравоохранения  Минздрава России</a:t>
            </a:r>
          </a:p>
          <a:p>
            <a:pPr eaLnBrk="0" hangingPunct="0"/>
            <a:endParaRPr lang="ru-RU" sz="1200" b="1" dirty="0">
              <a:solidFill>
                <a:srgbClr val="796F39"/>
              </a:solidFill>
            </a:endParaRPr>
          </a:p>
          <a:p>
            <a:pPr eaLnBrk="0" hangingPunct="0"/>
            <a:endParaRPr lang="ru-RU" sz="1200" b="1">
              <a:solidFill>
                <a:srgbClr val="796F39"/>
              </a:solidFill>
            </a:endParaRPr>
          </a:p>
          <a:p>
            <a:pPr eaLnBrk="0" hangingPunct="0"/>
            <a:r>
              <a:rPr lang="ru-RU" sz="1200" b="1">
                <a:solidFill>
                  <a:srgbClr val="796F39"/>
                </a:solidFill>
              </a:rPr>
              <a:t>А.В</a:t>
            </a:r>
            <a:r>
              <a:rPr lang="ru-RU" sz="1200" b="1" dirty="0">
                <a:solidFill>
                  <a:srgbClr val="796F39"/>
                </a:solidFill>
              </a:rPr>
              <a:t>.</a:t>
            </a:r>
            <a:r>
              <a:rPr lang="en-US" sz="1200" b="1" dirty="0">
                <a:solidFill>
                  <a:srgbClr val="796F39"/>
                </a:solidFill>
              </a:rPr>
              <a:t> </a:t>
            </a:r>
            <a:r>
              <a:rPr lang="ru-RU" sz="1200" b="1" dirty="0">
                <a:solidFill>
                  <a:srgbClr val="796F39"/>
                </a:solidFill>
              </a:rPr>
              <a:t>Капустина, </a:t>
            </a:r>
            <a:r>
              <a:rPr lang="ru-RU" sz="1200" b="1" dirty="0" err="1">
                <a:solidFill>
                  <a:srgbClr val="796F39"/>
                </a:solidFill>
              </a:rPr>
              <a:t>с.н.с</a:t>
            </a:r>
            <a:r>
              <a:rPr lang="ru-RU" sz="1200" b="1" dirty="0">
                <a:solidFill>
                  <a:srgbClr val="796F39"/>
                </a:solidFill>
              </a:rPr>
              <a:t>. научно-организационный отдел</a:t>
            </a:r>
          </a:p>
          <a:p>
            <a:pPr eaLnBrk="0" hangingPunct="0"/>
            <a:endParaRPr lang="ru-RU" sz="1200" b="1" dirty="0">
              <a:solidFill>
                <a:srgbClr val="796F39"/>
              </a:solidFill>
            </a:endParaRPr>
          </a:p>
          <a:p>
            <a:pPr eaLnBrk="0" hangingPunct="0"/>
            <a:r>
              <a:rPr lang="ru-RU" sz="1200" b="1" dirty="0">
                <a:solidFill>
                  <a:srgbClr val="796F39"/>
                </a:solidFill>
              </a:rPr>
              <a:t>Национальный медицинский исследовательский центр профилактической медицины Минздрава России</a:t>
            </a:r>
            <a:endParaRPr lang="ru-RU" b="1" dirty="0">
              <a:solidFill>
                <a:srgbClr val="796F39"/>
              </a:solidFill>
            </a:endParaRPr>
          </a:p>
          <a:p>
            <a:pPr eaLnBrk="0" hangingPunct="0"/>
            <a:endParaRPr lang="ru-RU" b="1" dirty="0">
              <a:solidFill>
                <a:srgbClr val="796F39"/>
              </a:solidFill>
            </a:endParaRPr>
          </a:p>
          <a:p>
            <a:pPr eaLnBrk="0" hangingPunct="0"/>
            <a:r>
              <a:rPr lang="ru-RU" b="1" dirty="0">
                <a:solidFill>
                  <a:srgbClr val="796F39"/>
                </a:solidFill>
              </a:rPr>
              <a:t> </a:t>
            </a: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611188" y="765175"/>
            <a:ext cx="80645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800" b="1" dirty="0"/>
              <a:t>ЗАПОЛНЕНИЕ</a:t>
            </a:r>
          </a:p>
          <a:p>
            <a:pPr algn="r"/>
            <a:r>
              <a:rPr lang="ru-RU" sz="1800" b="1" dirty="0"/>
              <a:t>ФОРМЫ № 70 </a:t>
            </a:r>
          </a:p>
          <a:p>
            <a:pPr algn="ctr"/>
            <a:r>
              <a:rPr lang="ru-RU" sz="1800" b="1" dirty="0"/>
              <a:t> «СВЕДЕНИЯ О ДЕЯТЕЛЬНОСТИ </a:t>
            </a:r>
          </a:p>
          <a:p>
            <a:pPr algn="ctr"/>
            <a:r>
              <a:rPr lang="ru-RU" sz="1800" b="1" dirty="0"/>
              <a:t>ЦЕНТРА МЕДИЦИНСКОЙ ПРОФИЛАКТИКИ» </a:t>
            </a:r>
          </a:p>
          <a:p>
            <a:pPr algn="ctr"/>
            <a:r>
              <a:rPr lang="ru-RU" sz="1800" b="1" dirty="0"/>
              <a:t>годового статистического отчета</a:t>
            </a:r>
          </a:p>
          <a:p>
            <a:pPr algn="r"/>
            <a:endParaRPr lang="ru-RU" sz="1800" b="1" dirty="0"/>
          </a:p>
          <a:p>
            <a:pPr algn="ctr"/>
            <a:endParaRPr lang="ru-RU" sz="1800" b="1" dirty="0"/>
          </a:p>
          <a:p>
            <a:pPr algn="ctr"/>
            <a:endParaRPr lang="ru-RU" sz="1800" b="1" dirty="0"/>
          </a:p>
          <a:p>
            <a:pPr algn="ctr"/>
            <a:r>
              <a:rPr lang="ru-RU" sz="1800" b="1" dirty="0"/>
              <a:t>Материалы к онлайн-семинару</a:t>
            </a:r>
          </a:p>
          <a:p>
            <a:pPr algn="ctr"/>
            <a:r>
              <a:rPr lang="ru-RU" sz="1800" b="1" dirty="0"/>
              <a:t>02.12.2020</a:t>
            </a:r>
            <a:endParaRPr lang="ru-RU" sz="1800" dirty="0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72E392-D9BB-4155-9B54-16F10517115F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sp>
        <p:nvSpPr>
          <p:cNvPr id="15" name="Заголовок 1"/>
          <p:cNvSpPr>
            <a:spLocks noGrp="1"/>
          </p:cNvSpPr>
          <p:nvPr/>
        </p:nvSpPr>
        <p:spPr>
          <a:xfrm>
            <a:off x="-685800" y="27662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16" name="Заголовок 1"/>
          <p:cNvSpPr>
            <a:spLocks noGrp="1"/>
          </p:cNvSpPr>
          <p:nvPr/>
        </p:nvSpPr>
        <p:spPr>
          <a:xfrm>
            <a:off x="-533400" y="29186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93FDD2B-214B-4907-9C24-D9E4A310E437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ru-RU" sz="1000">
              <a:latin typeface="+mn-lt"/>
            </a:endParaRPr>
          </a:p>
        </p:txBody>
      </p:sp>
      <p:sp>
        <p:nvSpPr>
          <p:cNvPr id="166914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19256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2000" dirty="0">
                <a:effectLst/>
                <a:latin typeface="Arial" pitchFamily="34" charset="0"/>
                <a:cs typeface="Arial" pitchFamily="34" charset="0"/>
              </a:rPr>
              <a:t>2. ОРГАНИЗАЦИОННО – МЕТОДИЧЕСКАЯ РАБОТА</a:t>
            </a:r>
            <a:br>
              <a:rPr lang="ru-RU" sz="2000" dirty="0">
                <a:effectLst/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effectLst/>
                <a:latin typeface="Arial" pitchFamily="34" charset="0"/>
                <a:cs typeface="Arial" pitchFamily="34" charset="0"/>
              </a:rPr>
              <a:t>2.1. ОБУЧЕНИЕ КАДРОВ</a:t>
            </a:r>
          </a:p>
        </p:txBody>
      </p:sp>
      <p:sp>
        <p:nvSpPr>
          <p:cNvPr id="26627" name="Rectangle 4"/>
          <p:cNvSpPr>
            <a:spLocks noGrp="1"/>
          </p:cNvSpPr>
          <p:nvPr>
            <p:ph type="body" sz="half" idx="2"/>
          </p:nvPr>
        </p:nvSpPr>
        <p:spPr>
          <a:xfrm>
            <a:off x="5724525" y="1557338"/>
            <a:ext cx="3276600" cy="4540250"/>
          </a:xfrm>
        </p:spPr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ru-RU" sz="1800" b="1" dirty="0">
                <a:latin typeface="Arial" charset="0"/>
                <a:hlinkClick r:id="rId3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Таблица 2001</a:t>
            </a:r>
            <a:endParaRPr lang="ru-RU" sz="1800" b="1" dirty="0">
              <a:latin typeface="Arial" charset="0"/>
            </a:endParaRPr>
          </a:p>
          <a:p>
            <a:pPr algn="just" eaLnBrk="1" hangingPunct="1"/>
            <a:r>
              <a:rPr lang="ru-RU" sz="1800" dirty="0">
                <a:latin typeface="Arial" charset="0"/>
              </a:rPr>
              <a:t>указываются категории обучаемых контингентов (гр. 1), их количество (гр. 4) и число проведенных с ними занятий (гр. 3);</a:t>
            </a:r>
          </a:p>
          <a:p>
            <a:pPr algn="just" eaLnBrk="1" hangingPunct="1"/>
            <a:r>
              <a:rPr lang="ru-RU" sz="1800" dirty="0">
                <a:latin typeface="Arial" charset="0"/>
              </a:rPr>
              <a:t>стр. 1  гр. 3, 4 = стр. 2 + 3 + 4;</a:t>
            </a:r>
          </a:p>
          <a:p>
            <a:pPr algn="just" eaLnBrk="1" hangingPunct="1"/>
            <a:r>
              <a:rPr lang="ru-RU" sz="1800" dirty="0">
                <a:latin typeface="Arial" charset="0"/>
              </a:rPr>
              <a:t>гр. 3 </a:t>
            </a:r>
            <a:r>
              <a:rPr lang="en-US" sz="1800" dirty="0">
                <a:latin typeface="Arial" charset="0"/>
              </a:rPr>
              <a:t>&lt;</a:t>
            </a:r>
            <a:r>
              <a:rPr lang="ru-RU" sz="1800" dirty="0">
                <a:latin typeface="Arial" charset="0"/>
              </a:rPr>
              <a:t> гр.</a:t>
            </a:r>
            <a:r>
              <a:rPr lang="en-US" sz="1800" dirty="0">
                <a:latin typeface="Arial" charset="0"/>
              </a:rPr>
              <a:t> 4</a:t>
            </a:r>
            <a:r>
              <a:rPr lang="ru-RU" sz="1800" dirty="0">
                <a:latin typeface="Arial" charset="0"/>
              </a:rPr>
              <a:t> по всем стр.</a:t>
            </a:r>
            <a:endParaRPr lang="en-US" sz="1800" dirty="0">
              <a:latin typeface="Arial" charset="0"/>
            </a:endParaRPr>
          </a:p>
          <a:p>
            <a:pPr algn="ctr" eaLnBrk="1" hangingPunct="1">
              <a:buFont typeface="Wingdings 3" pitchFamily="18" charset="2"/>
              <a:buNone/>
            </a:pPr>
            <a:r>
              <a:rPr lang="ru-RU" sz="1800" b="1" u="sng" dirty="0">
                <a:solidFill>
                  <a:srgbClr val="FF0000"/>
                </a:solidFill>
                <a:latin typeface="Arial" charset="0"/>
              </a:rPr>
              <a:t>Таблица 2020</a:t>
            </a:r>
          </a:p>
          <a:p>
            <a:pPr algn="just" eaLnBrk="1" hangingPunct="1">
              <a:buFont typeface="Wingdings 3" pitchFamily="18" charset="2"/>
              <a:buNone/>
            </a:pPr>
            <a:r>
              <a:rPr lang="ru-RU" sz="1800" dirty="0">
                <a:latin typeface="Arial" charset="0"/>
              </a:rPr>
              <a:t>    стр. 1 гр. 1 + гр. 2 = </a:t>
            </a:r>
          </a:p>
          <a:p>
            <a:pPr algn="just" eaLnBrk="1" hangingPunct="1">
              <a:buFont typeface="Wingdings 3" pitchFamily="18" charset="2"/>
              <a:buNone/>
            </a:pPr>
            <a:r>
              <a:rPr lang="ru-RU" sz="1800" dirty="0">
                <a:latin typeface="Arial" charset="0"/>
              </a:rPr>
              <a:t>	таб. 2001 стр. 1 гр. 4</a:t>
            </a:r>
            <a:endParaRPr lang="en-US" sz="1800" dirty="0">
              <a:latin typeface="Arial" charset="0"/>
            </a:endParaRPr>
          </a:p>
          <a:p>
            <a:pPr eaLnBrk="1" hangingPunct="1"/>
            <a:endParaRPr lang="ru-RU" sz="2100" dirty="0"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ru-RU" sz="2100" dirty="0">
              <a:latin typeface="Arial" charset="0"/>
            </a:endParaRPr>
          </a:p>
          <a:p>
            <a:pPr eaLnBrk="1" hangingPunct="1"/>
            <a:endParaRPr lang="ru-RU" sz="2100" dirty="0">
              <a:latin typeface="Arial" charset="0"/>
            </a:endParaRPr>
          </a:p>
        </p:txBody>
      </p:sp>
      <p:graphicFrame>
        <p:nvGraphicFramePr>
          <p:cNvPr id="167134" name="Group 2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277884"/>
              </p:ext>
            </p:extLst>
          </p:nvPr>
        </p:nvGraphicFramePr>
        <p:xfrm>
          <a:off x="395288" y="1268413"/>
          <a:ext cx="5544864" cy="4540571"/>
        </p:xfrm>
        <a:graphic>
          <a:graphicData uri="http://schemas.openxmlformats.org/drawingml/2006/table">
            <a:tbl>
              <a:tblPr/>
              <a:tblGrid>
                <a:gridCol w="29532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4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9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(2001)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8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Категория обучаемых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 строки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Проведено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Обучено 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занятий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человек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Медицинские работники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т.ч. из учреждений: лечебно-профилактических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санаторно-курортных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аптечных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Студенты высших и средних учебных заведений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Немедицинские работники</a:t>
                      </a: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pitchFamily="34" charset="0"/>
                        </a:rPr>
                        <a:t>*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0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указать какие ___________________________________________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(2020)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Из строки 01 обучено: врачей 1)_____________, среднего медперсонала 2)________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AE56F-B658-49A4-A8AB-B5420F127664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4F27D08-8FE8-42D6-B67A-639CD2F1AE96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ru-RU" sz="1000">
              <a:latin typeface="+mn-lt"/>
            </a:endParaRPr>
          </a:p>
        </p:txBody>
      </p:sp>
      <p:sp>
        <p:nvSpPr>
          <p:cNvPr id="183298" name="Rectangle 2"/>
          <p:cNvSpPr>
            <a:spLocks noGrp="1"/>
          </p:cNvSpPr>
          <p:nvPr>
            <p:ph type="title"/>
          </p:nvPr>
        </p:nvSpPr>
        <p:spPr bwMode="auto">
          <a:xfrm>
            <a:off x="467544" y="116632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sz="2000" dirty="0">
                <a:effectLst/>
                <a:latin typeface="Arial" pitchFamily="34" charset="0"/>
                <a:cs typeface="Arial" pitchFamily="34" charset="0"/>
              </a:rPr>
              <a:t>2.1. ОБУЧЕНИЕ КАДРОВ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>
          <a:xfrm>
            <a:off x="250825" y="1268413"/>
            <a:ext cx="8435975" cy="47386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400" b="1">
                <a:latin typeface="Arial" charset="0"/>
              </a:rPr>
              <a:t>Примечание: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400" b="1">
                <a:latin typeface="Arial" charset="0"/>
              </a:rPr>
              <a:t>Подлежат учету мероприятия, организованные и проведенные ЦМП, а также органами здравоохранения или другими ведомствами, если в их организации и проведении принимали </a:t>
            </a:r>
            <a:r>
              <a:rPr lang="ru-RU" sz="1400" b="1">
                <a:solidFill>
                  <a:srgbClr val="FF0000"/>
                </a:solidFill>
                <a:latin typeface="Arial" charset="0"/>
              </a:rPr>
              <a:t>непосредственное</a:t>
            </a:r>
            <a:r>
              <a:rPr lang="ru-RU" sz="1400" b="1">
                <a:latin typeface="Arial" charset="0"/>
              </a:rPr>
              <a:t> участие специалисты ЦМП;</a:t>
            </a:r>
          </a:p>
          <a:p>
            <a:pPr algn="just" eaLnBrk="1" hangingPunct="1">
              <a:lnSpc>
                <a:spcPct val="80000"/>
              </a:lnSpc>
            </a:pPr>
            <a:endParaRPr lang="ru-RU" sz="1400" b="1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ru-RU" sz="1400" b="1">
                <a:latin typeface="Arial" charset="0"/>
              </a:rPr>
              <a:t>Участие подразумевает проведение занятия, выступление с докладом, лекцией и т.п. Одно лишь присутствие сотрудников ЦМП на этих мероприятиях учету по </a:t>
            </a:r>
            <a:r>
              <a:rPr lang="ru-RU" sz="1400" b="1">
                <a:latin typeface="Arial" charset="0"/>
                <a:hlinkClick r:id="rId2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форме №70</a:t>
            </a:r>
            <a:r>
              <a:rPr lang="ru-RU" sz="1400" b="1">
                <a:latin typeface="Arial" charset="0"/>
              </a:rPr>
              <a:t> не подлежит;</a:t>
            </a:r>
          </a:p>
          <a:p>
            <a:pPr algn="just" eaLnBrk="1" hangingPunct="1">
              <a:lnSpc>
                <a:spcPct val="80000"/>
              </a:lnSpc>
            </a:pPr>
            <a:endParaRPr lang="ru-RU" sz="1400" b="1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ru-RU" sz="1400" b="1">
                <a:latin typeface="Arial" charset="0"/>
              </a:rPr>
              <a:t>Одним занятием считается любой одноразовый сбор (семинар, конференция и т.п.) независимо от численности участников и количества рассмотренных вопросов (прослушанных докладов);</a:t>
            </a:r>
          </a:p>
          <a:p>
            <a:pPr algn="just" eaLnBrk="1" hangingPunct="1">
              <a:lnSpc>
                <a:spcPct val="80000"/>
              </a:lnSpc>
            </a:pPr>
            <a:endParaRPr lang="ru-RU" sz="1400" b="1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ru-RU" sz="1400" b="1">
                <a:latin typeface="Arial" charset="0"/>
              </a:rPr>
              <a:t>Если ЦМП принимал участие в курсовых учебных мероприятиях каждая отдельно прочитанная тема учитывается как занятие. При этом количество охваченных человек учитывается только один раз по числу обучавшихся на данном цикле (курсах);</a:t>
            </a:r>
          </a:p>
          <a:p>
            <a:pPr algn="just" eaLnBrk="1" hangingPunct="1">
              <a:lnSpc>
                <a:spcPct val="80000"/>
              </a:lnSpc>
            </a:pPr>
            <a:endParaRPr lang="ru-RU" sz="1400" b="1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ru-RU" sz="1400" b="1">
                <a:latin typeface="Arial" charset="0"/>
              </a:rPr>
              <a:t>Занятия со смешанной аудиторией (медработники различных медицинских учреждений, медработники и педагоги и т.п.) учитываются только один раз и указываются в строке, соответствующей категории обучаемых, представленной на данном учебном мероприятии в большинстве. Количество же обучавшихся в этом случае учитывается раздельно и указывается в строках, соответствующих месту работы обучаемых медицинских кадров, либо в строке "Немедицинские работники".</a:t>
            </a:r>
          </a:p>
          <a:p>
            <a:pPr algn="just" eaLnBrk="1" hangingPunct="1">
              <a:lnSpc>
                <a:spcPct val="80000"/>
              </a:lnSpc>
              <a:buFont typeface="Wingdings 3" pitchFamily="18" charset="2"/>
              <a:buNone/>
            </a:pPr>
            <a:endParaRPr lang="ru-RU" sz="1400" b="1">
              <a:latin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B129A6-A469-4BED-93A0-FE118DAC7C55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99D31D8-9B6B-4699-BBCF-5E3F52B2716D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ru-RU" sz="1000">
              <a:latin typeface="+mn-lt"/>
            </a:endParaRPr>
          </a:p>
        </p:txBody>
      </p:sp>
      <p:sp>
        <p:nvSpPr>
          <p:cNvPr id="16793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2400" dirty="0">
                <a:effectLst/>
                <a:latin typeface="Arial" pitchFamily="34" charset="0"/>
                <a:cs typeface="Arial" pitchFamily="34" charset="0"/>
              </a:rPr>
              <a:t>2.2. </a:t>
            </a:r>
            <a:r>
              <a:rPr lang="ru-RU" sz="2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МЕТОДИЧЕСКАЯ РАБОТА</a:t>
            </a:r>
          </a:p>
        </p:txBody>
      </p:sp>
      <p:sp>
        <p:nvSpPr>
          <p:cNvPr id="29699" name="Rectangle 4"/>
          <p:cNvSpPr>
            <a:spLocks noGrp="1"/>
          </p:cNvSpPr>
          <p:nvPr>
            <p:ph type="body" sz="half" idx="2"/>
          </p:nvPr>
        </p:nvSpPr>
        <p:spPr>
          <a:xfrm>
            <a:off x="4716463" y="1268413"/>
            <a:ext cx="3990975" cy="5376862"/>
          </a:xfrm>
        </p:spPr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ru-RU" sz="2000" b="1" dirty="0">
                <a:latin typeface="Arial" charset="0"/>
                <a:hlinkClick r:id="rId3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Таблица 2002</a:t>
            </a:r>
            <a:r>
              <a:rPr lang="ru-RU" sz="2000" b="1" dirty="0">
                <a:latin typeface="Arial" charset="0"/>
              </a:rPr>
              <a:t> </a:t>
            </a:r>
          </a:p>
          <a:p>
            <a:pPr algn="ctr" eaLnBrk="1" hangingPunct="1">
              <a:buFont typeface="Wingdings 3" pitchFamily="18" charset="2"/>
              <a:buNone/>
            </a:pPr>
            <a:endParaRPr lang="ru-RU" sz="2000" b="1" dirty="0">
              <a:latin typeface="Arial" charset="0"/>
            </a:endParaRPr>
          </a:p>
          <a:p>
            <a:pPr algn="just" eaLnBrk="1" hangingPunct="1"/>
            <a:r>
              <a:rPr lang="ru-RU" sz="2000" dirty="0">
                <a:latin typeface="Arial" charset="0"/>
              </a:rPr>
              <a:t>стр. 1 = стр. 2 + 3 + 4 + 5;</a:t>
            </a:r>
          </a:p>
          <a:p>
            <a:pPr algn="just" eaLnBrk="1" hangingPunct="1"/>
            <a:r>
              <a:rPr lang="ru-RU" sz="2000" dirty="0">
                <a:latin typeface="Arial" charset="0"/>
              </a:rPr>
              <a:t>дополнительно расшифровать стр. 5 </a:t>
            </a:r>
            <a:r>
              <a:rPr lang="ru-RU" sz="2000" b="1" dirty="0">
                <a:latin typeface="Arial" charset="0"/>
              </a:rPr>
              <a:t>«прочие» </a:t>
            </a:r>
            <a:r>
              <a:rPr lang="ru-RU" sz="2000" dirty="0">
                <a:latin typeface="Arial" charset="0"/>
              </a:rPr>
              <a:t>- для кого подготовлены методические материалы</a:t>
            </a:r>
          </a:p>
          <a:p>
            <a:pPr marL="109537" indent="0" algn="just" eaLnBrk="1" hangingPunct="1">
              <a:buNone/>
            </a:pPr>
            <a:endParaRPr lang="ru-RU" sz="2000" dirty="0">
              <a:latin typeface="Arial" charset="0"/>
            </a:endParaRPr>
          </a:p>
        </p:txBody>
      </p:sp>
      <p:graphicFrame>
        <p:nvGraphicFramePr>
          <p:cNvPr id="168190" name="Group 254"/>
          <p:cNvGraphicFramePr>
            <a:graphicFrameLocks noGrp="1"/>
          </p:cNvGraphicFramePr>
          <p:nvPr/>
        </p:nvGraphicFramePr>
        <p:xfrm>
          <a:off x="323850" y="981075"/>
          <a:ext cx="3960813" cy="5616579"/>
        </p:xfrm>
        <a:graphic>
          <a:graphicData uri="http://schemas.openxmlformats.org/drawingml/2006/table">
            <a:tbl>
              <a:tblPr/>
              <a:tblGrid>
                <a:gridCol w="2771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(2002)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Виды деятельности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 строки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Подготовлено методических материалов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в  т.ч.  для отделений (кабинетов)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медицинской профилактики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для медицинских работников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для педагогов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прочих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Разработано профилактических программ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т.ч. компьютерных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Приобретено профилактических программ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т.ч. компьютерных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Внедрено профилактических программ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т.ч. компьютерных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Создано видеофильмов и видеоклипов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аудиороликов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Дано методических консультаций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351D-EC72-41B5-849C-413D0B14B0A4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ru-RU" sz="2400" dirty="0">
                <a:effectLst/>
                <a:latin typeface="Arial" charset="0"/>
              </a:rPr>
              <a:t>2.2 Методическая работа</a:t>
            </a:r>
            <a:br>
              <a:rPr lang="ru-RU" sz="2400" dirty="0">
                <a:effectLst/>
                <a:latin typeface="Arial" charset="0"/>
              </a:rPr>
            </a:br>
            <a:endParaRPr lang="ru-RU" sz="3700" dirty="0">
              <a:effectLst/>
              <a:latin typeface="Arial" charset="0"/>
            </a:endParaRPr>
          </a:p>
        </p:txBody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>
          <a:xfrm>
            <a:off x="457200" y="908050"/>
            <a:ext cx="8229600" cy="5099050"/>
          </a:xfrm>
        </p:spPr>
        <p:txBody>
          <a:bodyPr/>
          <a:lstStyle/>
          <a:p>
            <a:pPr algn="just" eaLnBrk="1" hangingPunct="1">
              <a:buFont typeface="Wingdings 3" pitchFamily="18" charset="2"/>
              <a:buNone/>
            </a:pPr>
            <a:r>
              <a:rPr lang="ru-RU" sz="1800" dirty="0">
                <a:latin typeface="Arial" charset="0"/>
              </a:rPr>
              <a:t>Примечание:</a:t>
            </a:r>
          </a:p>
          <a:p>
            <a:pPr algn="just" eaLnBrk="1" hangingPunct="1"/>
            <a:r>
              <a:rPr lang="ru-RU" sz="1800" dirty="0">
                <a:latin typeface="Arial" charset="0"/>
              </a:rPr>
              <a:t>указывается количество методических материалов, профилактических программ, видео- и аудиоматериалов по вопросам организации, методики работы по профилактике заболеваний, гигиенического обучения и воспитания населения (гр. 3), подготовленных в отчетном году </a:t>
            </a:r>
            <a:r>
              <a:rPr lang="ru-RU" sz="1800" b="1" dirty="0">
                <a:latin typeface="Arial" charset="0"/>
              </a:rPr>
              <a:t>специалистами ЦМП самостоятельно</a:t>
            </a:r>
            <a:r>
              <a:rPr lang="ru-RU" sz="1800" dirty="0">
                <a:latin typeface="Arial" charset="0"/>
              </a:rPr>
              <a:t>, </a:t>
            </a:r>
            <a:r>
              <a:rPr lang="ru-RU" sz="1800" b="1" dirty="0">
                <a:latin typeface="Arial" charset="0"/>
              </a:rPr>
              <a:t>а также совместно со специалистами органов и учреждений здравоохранения и других ведомств и организаций</a:t>
            </a:r>
            <a:r>
              <a:rPr lang="ru-RU" sz="1800" dirty="0">
                <a:latin typeface="Arial" charset="0"/>
              </a:rPr>
              <a:t>;</a:t>
            </a:r>
          </a:p>
          <a:p>
            <a:pPr algn="just"/>
            <a:r>
              <a:rPr lang="ru-RU" sz="1800" dirty="0">
                <a:latin typeface="Arial" charset="0"/>
                <a:cs typeface="Arial" charset="0"/>
              </a:rPr>
              <a:t>под  </a:t>
            </a:r>
            <a:r>
              <a:rPr lang="ru-RU" sz="1800" b="1" dirty="0">
                <a:latin typeface="Arial" charset="0"/>
                <a:cs typeface="Arial" charset="0"/>
              </a:rPr>
              <a:t>профилактическими</a:t>
            </a:r>
            <a:r>
              <a:rPr lang="en-US" sz="1800" b="1" dirty="0">
                <a:latin typeface="Arial" charset="0"/>
                <a:cs typeface="Arial" charset="0"/>
              </a:rPr>
              <a:t> </a:t>
            </a:r>
            <a:r>
              <a:rPr lang="ru-RU" sz="1800" b="1" dirty="0">
                <a:latin typeface="Arial" charset="0"/>
                <a:cs typeface="Arial" charset="0"/>
              </a:rPr>
              <a:t>программами</a:t>
            </a:r>
            <a:r>
              <a:rPr lang="en-US" sz="1800" b="1" dirty="0">
                <a:latin typeface="Arial" charset="0"/>
                <a:cs typeface="Arial" charset="0"/>
              </a:rPr>
              <a:t> </a:t>
            </a:r>
            <a:r>
              <a:rPr lang="ru-RU" sz="1800" dirty="0">
                <a:latin typeface="Arial" charset="0"/>
                <a:cs typeface="Arial" charset="0"/>
              </a:rPr>
              <a:t>понимаются  программы  </a:t>
            </a:r>
            <a:r>
              <a:rPr lang="ru-RU" sz="1800" b="1" dirty="0">
                <a:latin typeface="Arial" charset="0"/>
                <a:cs typeface="Arial" charset="0"/>
              </a:rPr>
              <a:t>для  массового использования в практическом</a:t>
            </a:r>
            <a:r>
              <a:rPr lang="en-US" sz="1800" b="1" dirty="0">
                <a:latin typeface="Arial" charset="0"/>
                <a:cs typeface="Arial" charset="0"/>
              </a:rPr>
              <a:t> </a:t>
            </a:r>
            <a:r>
              <a:rPr lang="ru-RU" sz="1800" b="1" dirty="0">
                <a:latin typeface="Arial" charset="0"/>
                <a:cs typeface="Arial" charset="0"/>
              </a:rPr>
              <a:t>здравоохранении</a:t>
            </a:r>
            <a:r>
              <a:rPr lang="ru-RU" sz="1800" dirty="0">
                <a:latin typeface="Arial" charset="0"/>
                <a:cs typeface="Arial" charset="0"/>
              </a:rPr>
              <a:t>  по  индивидуальной  оценке  риска   возникновения</a:t>
            </a:r>
            <a:r>
              <a:rPr lang="en-US" sz="1800" dirty="0">
                <a:latin typeface="Arial" charset="0"/>
                <a:cs typeface="Arial" charset="0"/>
              </a:rPr>
              <a:t> </a:t>
            </a:r>
            <a:r>
              <a:rPr lang="ru-RU" sz="1800" dirty="0">
                <a:latin typeface="Arial" charset="0"/>
                <a:cs typeface="Arial" charset="0"/>
              </a:rPr>
              <a:t>неинфекционных заболеваний,  оценке образа жизни, резерва здоровья</a:t>
            </a:r>
            <a:r>
              <a:rPr lang="en-US" sz="1800" dirty="0">
                <a:latin typeface="Arial" charset="0"/>
                <a:cs typeface="Arial" charset="0"/>
              </a:rPr>
              <a:t> </a:t>
            </a:r>
            <a:r>
              <a:rPr lang="ru-RU" sz="1800" dirty="0">
                <a:latin typeface="Arial" charset="0"/>
                <a:cs typeface="Arial" charset="0"/>
              </a:rPr>
              <a:t>и т.п. </a:t>
            </a:r>
            <a:r>
              <a:rPr lang="en-US" sz="1800" dirty="0">
                <a:latin typeface="Arial" charset="0"/>
                <a:cs typeface="Arial" charset="0"/>
              </a:rPr>
              <a:t>(</a:t>
            </a:r>
            <a:r>
              <a:rPr lang="ru-RU" sz="1800" b="1" dirty="0">
                <a:latin typeface="Arial" charset="0"/>
                <a:cs typeface="Arial" charset="0"/>
              </a:rPr>
              <a:t>строки 06,  08</a:t>
            </a:r>
            <a:r>
              <a:rPr lang="ru-RU" sz="1800" dirty="0">
                <a:latin typeface="Arial" charset="0"/>
                <a:cs typeface="Arial" charset="0"/>
              </a:rPr>
              <a:t>  "разработано..,  приобретено  профилактических программ" </a:t>
            </a:r>
            <a:r>
              <a:rPr lang="en-US" sz="1800" dirty="0">
                <a:latin typeface="Arial" charset="0"/>
                <a:cs typeface="Arial" charset="0"/>
              </a:rPr>
              <a:t>)</a:t>
            </a:r>
            <a:r>
              <a:rPr lang="ru-RU" sz="1800" dirty="0">
                <a:latin typeface="Arial" charset="0"/>
                <a:cs typeface="Arial" charset="0"/>
              </a:rPr>
              <a:t>; </a:t>
            </a:r>
          </a:p>
          <a:p>
            <a:pPr algn="just"/>
            <a:r>
              <a:rPr lang="ru-RU" sz="1800" dirty="0">
                <a:latin typeface="Arial" charset="0"/>
                <a:cs typeface="Arial" charset="0"/>
              </a:rPr>
              <a:t>под </a:t>
            </a:r>
            <a:r>
              <a:rPr lang="ru-RU" sz="1800" b="1" dirty="0">
                <a:latin typeface="Arial" charset="0"/>
                <a:cs typeface="Arial" charset="0"/>
              </a:rPr>
              <a:t>методической консультацией  </a:t>
            </a:r>
            <a:r>
              <a:rPr lang="ru-RU" sz="1800" dirty="0">
                <a:latin typeface="Arial" charset="0"/>
                <a:cs typeface="Arial" charset="0"/>
              </a:rPr>
              <a:t>понимается  ответ   на   вопрос,   разъяснение   по каким-либо   аспектам   профилактической   работы,   по   методике</a:t>
            </a:r>
            <a:r>
              <a:rPr lang="en-US" sz="1800" dirty="0">
                <a:latin typeface="Arial" charset="0"/>
                <a:cs typeface="Arial" charset="0"/>
              </a:rPr>
              <a:t> </a:t>
            </a:r>
            <a:r>
              <a:rPr lang="ru-RU" sz="1800" dirty="0">
                <a:latin typeface="Arial" charset="0"/>
                <a:cs typeface="Arial" charset="0"/>
              </a:rPr>
              <a:t>гигиенического   обучения   и   воспитания    населения,    данные специалистами ЦМП (подразделения) в письменной или в устной форме (</a:t>
            </a:r>
            <a:r>
              <a:rPr lang="ru-RU" sz="1800" b="1" dirty="0">
                <a:latin typeface="Arial" charset="0"/>
                <a:cs typeface="Arial" charset="0"/>
              </a:rPr>
              <a:t>строка 14  </a:t>
            </a:r>
            <a:r>
              <a:rPr lang="ru-RU" sz="1800" dirty="0">
                <a:latin typeface="Arial" charset="0"/>
                <a:cs typeface="Arial" charset="0"/>
              </a:rPr>
              <a:t>"дано методических консультаций" ) .</a:t>
            </a:r>
          </a:p>
          <a:p>
            <a:pPr algn="just" eaLnBrk="1" hangingPunct="1"/>
            <a:endParaRPr lang="ru-RU" sz="1800" dirty="0">
              <a:latin typeface="Arial" charset="0"/>
              <a:hlinkClick r:id="rId2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</a:endParaRPr>
          </a:p>
          <a:p>
            <a:endParaRPr lang="ru-RU" sz="1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693601-DBFE-4767-9A07-362C2EEFA19C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059B3AE-8644-462A-B622-BA929EBA1DAB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lang="ru-RU" sz="1000">
              <a:latin typeface="+mn-lt"/>
            </a:endParaRPr>
          </a:p>
        </p:txBody>
      </p:sp>
      <p:sp>
        <p:nvSpPr>
          <p:cNvPr id="168962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07524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2400" dirty="0">
                <a:effectLst/>
                <a:latin typeface="Arial" pitchFamily="34" charset="0"/>
                <a:cs typeface="Arial" pitchFamily="34" charset="0"/>
              </a:rPr>
              <a:t>2.3. СОЦИОЛОГИЧЕСКИЕ ИССЛЕДОВАНИЯ</a:t>
            </a:r>
          </a:p>
        </p:txBody>
      </p:sp>
      <p:sp>
        <p:nvSpPr>
          <p:cNvPr id="32771" name="Rectangle 4"/>
          <p:cNvSpPr>
            <a:spLocks noGrp="1"/>
          </p:cNvSpPr>
          <p:nvPr>
            <p:ph type="body" sz="half" idx="2"/>
          </p:nvPr>
        </p:nvSpPr>
        <p:spPr>
          <a:xfrm>
            <a:off x="5364163" y="1412875"/>
            <a:ext cx="3635375" cy="4525963"/>
          </a:xfrm>
        </p:spPr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ru-RU" sz="1800" b="1" dirty="0">
                <a:latin typeface="Arial" charset="0"/>
                <a:hlinkClick r:id="rId2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Таблица 2003</a:t>
            </a:r>
            <a:endParaRPr lang="ru-RU" sz="1800" b="1" dirty="0">
              <a:latin typeface="Arial" charset="0"/>
            </a:endParaRPr>
          </a:p>
          <a:p>
            <a:pPr algn="ctr" eaLnBrk="1" hangingPunct="1">
              <a:buFont typeface="Wingdings 3" pitchFamily="18" charset="2"/>
              <a:buNone/>
            </a:pPr>
            <a:endParaRPr lang="ru-RU" sz="1800" b="1" dirty="0">
              <a:latin typeface="Arial" charset="0"/>
            </a:endParaRPr>
          </a:p>
          <a:p>
            <a:pPr eaLnBrk="1" hangingPunct="1"/>
            <a:r>
              <a:rPr lang="ru-RU" sz="1800" dirty="0">
                <a:latin typeface="Arial" charset="0"/>
              </a:rPr>
              <a:t>указывается </a:t>
            </a:r>
            <a:r>
              <a:rPr lang="ru-RU" sz="1800" b="1" dirty="0">
                <a:latin typeface="Arial" charset="0"/>
              </a:rPr>
              <a:t>число</a:t>
            </a:r>
            <a:r>
              <a:rPr lang="ru-RU" sz="1800" dirty="0">
                <a:latin typeface="Arial" charset="0"/>
              </a:rPr>
              <a:t> и виды социологических </a:t>
            </a:r>
            <a:r>
              <a:rPr lang="ru-RU" sz="1800" b="1" dirty="0">
                <a:latin typeface="Arial" charset="0"/>
              </a:rPr>
              <a:t>исследований</a:t>
            </a:r>
            <a:r>
              <a:rPr lang="ru-RU" sz="1800" dirty="0">
                <a:latin typeface="Arial" charset="0"/>
              </a:rPr>
              <a:t>;</a:t>
            </a:r>
          </a:p>
          <a:p>
            <a:pPr eaLnBrk="1" hangingPunct="1"/>
            <a:r>
              <a:rPr lang="ru-RU" sz="1800" dirty="0">
                <a:latin typeface="Arial" charset="0"/>
              </a:rPr>
              <a:t>дополнительно необходимо иметь </a:t>
            </a:r>
            <a:r>
              <a:rPr lang="ru-RU" sz="1800" b="1" dirty="0">
                <a:latin typeface="Arial" charset="0"/>
              </a:rPr>
              <a:t>сведения о числе респондентов, </a:t>
            </a:r>
            <a:r>
              <a:rPr lang="ru-RU" sz="1800" dirty="0">
                <a:latin typeface="Arial" charset="0"/>
              </a:rPr>
              <a:t>участвовавших в этих исследованиях;</a:t>
            </a:r>
            <a:endParaRPr lang="ru-RU" sz="1800" b="1" dirty="0">
              <a:latin typeface="Arial" charset="0"/>
            </a:endParaRPr>
          </a:p>
          <a:p>
            <a:pPr eaLnBrk="1" hangingPunct="1"/>
            <a:r>
              <a:rPr lang="ru-RU" sz="1800" dirty="0">
                <a:latin typeface="Arial" charset="0"/>
              </a:rPr>
              <a:t>стр.1 ˃ стр. 2;</a:t>
            </a:r>
            <a:endParaRPr lang="ru-RU" sz="1800" dirty="0">
              <a:latin typeface="Arial" charset="0"/>
              <a:hlinkClick r:id="rId3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</a:endParaRPr>
          </a:p>
          <a:p>
            <a:pPr eaLnBrk="1" hangingPunct="1"/>
            <a:r>
              <a:rPr lang="ru-RU" sz="1800" dirty="0">
                <a:latin typeface="Arial" charset="0"/>
              </a:rPr>
              <a:t>стр. 3 = стр. 4+5+6+7+8+9;</a:t>
            </a:r>
          </a:p>
          <a:p>
            <a:pPr eaLnBrk="1" hangingPunct="1"/>
            <a:r>
              <a:rPr lang="ru-RU" sz="1800" b="1" dirty="0">
                <a:latin typeface="Arial" charset="0"/>
              </a:rPr>
              <a:t>дополнительно расшифровать </a:t>
            </a:r>
            <a:r>
              <a:rPr lang="ru-RU" sz="1800" dirty="0">
                <a:latin typeface="Arial" charset="0"/>
                <a:hlinkClick r:id="rId4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стр.11</a:t>
            </a:r>
            <a:r>
              <a:rPr lang="ru-RU" sz="1800" dirty="0">
                <a:latin typeface="Arial" charset="0"/>
              </a:rPr>
              <a:t> - </a:t>
            </a:r>
            <a:r>
              <a:rPr lang="ru-RU" sz="1800" b="1" dirty="0">
                <a:latin typeface="Arial" charset="0"/>
              </a:rPr>
              <a:t>прочие</a:t>
            </a:r>
            <a:r>
              <a:rPr lang="ru-RU" sz="1800" dirty="0">
                <a:latin typeface="Arial" charset="0"/>
              </a:rPr>
              <a:t> виды социологических исследований.</a:t>
            </a:r>
          </a:p>
        </p:txBody>
      </p:sp>
      <p:graphicFrame>
        <p:nvGraphicFramePr>
          <p:cNvPr id="169156" name="Group 196"/>
          <p:cNvGraphicFramePr>
            <a:graphicFrameLocks noGrp="1"/>
          </p:cNvGraphicFramePr>
          <p:nvPr/>
        </p:nvGraphicFramePr>
        <p:xfrm>
          <a:off x="468313" y="1165225"/>
          <a:ext cx="4895850" cy="4188460"/>
        </p:xfrm>
        <a:graphic>
          <a:graphicData uri="http://schemas.openxmlformats.org/drawingml/2006/table">
            <a:tbl>
              <a:tblPr/>
              <a:tblGrid>
                <a:gridCol w="31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(2003)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Виды деятельности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 строки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Изучение распространенности поведенческих факторов риска неинфекционных заболеваний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т.ч. среди молодежи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Изучение информированности населения о факторах риска неинфекционных заболеваний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т.ч. артериальной гипертонии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курения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низкой физической активности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нерационального питания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гиперхолестеринемии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ожирения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Изучение санитарной культуры населения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Прочие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2D3AD9-A106-442B-AF9A-02E1C9C4ABA4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075F3B7-85D8-4BFF-B2BF-A5301A59BF5B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15</a:t>
            </a:fld>
            <a:endParaRPr lang="ru-RU" sz="1000">
              <a:latin typeface="+mn-lt"/>
            </a:endParaRPr>
          </a:p>
        </p:txBody>
      </p:sp>
      <p:sp>
        <p:nvSpPr>
          <p:cNvPr id="169986" name="Rectangle 2"/>
          <p:cNvSpPr>
            <a:spLocks noGrp="1"/>
          </p:cNvSpPr>
          <p:nvPr>
            <p:ph type="title"/>
          </p:nvPr>
        </p:nvSpPr>
        <p:spPr bwMode="auto">
          <a:xfrm>
            <a:off x="539552" y="0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2800" dirty="0">
                <a:effectLst/>
              </a:rPr>
              <a:t>3. ИЗДАТЕЛЬСКАЯ ДЕЯТЕЛЬНОСТЬ</a:t>
            </a:r>
            <a:r>
              <a:rPr lang="ru-RU" dirty="0">
                <a:effectLst/>
              </a:rPr>
              <a:t> </a:t>
            </a:r>
          </a:p>
        </p:txBody>
      </p:sp>
      <p:sp>
        <p:nvSpPr>
          <p:cNvPr id="33795" name="Rectangle 4"/>
          <p:cNvSpPr>
            <a:spLocks noGrp="1"/>
          </p:cNvSpPr>
          <p:nvPr>
            <p:ph type="body" sz="half" idx="2"/>
          </p:nvPr>
        </p:nvSpPr>
        <p:spPr>
          <a:xfrm>
            <a:off x="5868144" y="1052513"/>
            <a:ext cx="3275856" cy="5329237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400" b="1" dirty="0">
                <a:latin typeface="Arial" charset="0"/>
                <a:hlinkClick r:id="rId3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Таблица 3000</a:t>
            </a:r>
            <a:r>
              <a:rPr lang="ru-RU" sz="1400" b="1" dirty="0">
                <a:latin typeface="Arial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400" dirty="0">
                <a:latin typeface="Arial" charset="0"/>
              </a:rPr>
              <a:t>указывается число поименованных изданий (гр. 3), и их тираж (гр. 4);</a:t>
            </a:r>
            <a:endParaRPr lang="ru-RU" sz="1400" dirty="0">
              <a:latin typeface="Arial" charset="0"/>
              <a:hlinkClick r:id="rId4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ru-RU" sz="1400" dirty="0">
                <a:solidFill>
                  <a:srgbClr val="FF0000"/>
                </a:solidFill>
                <a:latin typeface="Arial" charset="0"/>
                <a:hlinkClick r:id="rId5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В стр. 1</a:t>
            </a:r>
            <a:r>
              <a:rPr lang="ru-RU" sz="1400" dirty="0">
                <a:solidFill>
                  <a:srgbClr val="FF0000"/>
                </a:solidFill>
                <a:latin typeface="Arial" charset="0"/>
              </a:rPr>
              <a:t> и </a:t>
            </a:r>
            <a:r>
              <a:rPr lang="ru-RU" sz="1400" dirty="0">
                <a:solidFill>
                  <a:srgbClr val="FF0000"/>
                </a:solidFill>
                <a:latin typeface="Arial" charset="0"/>
                <a:hlinkClick r:id="rId6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3</a:t>
            </a:r>
            <a:r>
              <a:rPr lang="ru-RU" sz="1400" dirty="0">
                <a:latin typeface="Arial" charset="0"/>
              </a:rPr>
              <a:t> указывается количество наименований и общий тираж изданных ЦМП (подразделением) в отчетном году методических материалов, независимо от способа тиражирования, а также от того, кем и когда эти материалы были разработаны;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400" dirty="0">
                <a:latin typeface="Arial" charset="0"/>
              </a:rPr>
              <a:t>стр.1 ˃ стр.2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400" dirty="0">
                <a:latin typeface="Arial" charset="0"/>
              </a:rPr>
              <a:t>стр. 3 = стр. 4+5+6+7+8;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400" dirty="0">
                <a:latin typeface="Arial" charset="0"/>
              </a:rPr>
              <a:t>в </a:t>
            </a:r>
            <a:r>
              <a:rPr lang="ru-RU" sz="1400" dirty="0">
                <a:latin typeface="Arial" charset="0"/>
                <a:hlinkClick r:id="rId7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стр. 9</a:t>
            </a:r>
            <a:r>
              <a:rPr lang="ru-RU" sz="1400" dirty="0">
                <a:latin typeface="Arial" charset="0"/>
              </a:rPr>
              <a:t> учитываются те издания, учредителями или издателями которых выступают ЦМП;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400" dirty="0">
                <a:solidFill>
                  <a:srgbClr val="FF0000"/>
                </a:solidFill>
                <a:latin typeface="Arial" charset="0"/>
              </a:rPr>
              <a:t>стр.11</a:t>
            </a:r>
            <a:r>
              <a:rPr lang="ru-RU" sz="1400" dirty="0">
                <a:latin typeface="Arial" charset="0"/>
              </a:rPr>
              <a:t> = стр. 1+3+9+10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400" b="1" dirty="0">
                <a:latin typeface="Arial" charset="0"/>
              </a:rPr>
              <a:t>Дополнительно расшифровать</a:t>
            </a:r>
            <a:r>
              <a:rPr lang="ru-RU" sz="1400" dirty="0">
                <a:latin typeface="Arial" charset="0"/>
              </a:rPr>
              <a:t> </a:t>
            </a:r>
            <a:r>
              <a:rPr lang="ru-RU" sz="1400" dirty="0">
                <a:solidFill>
                  <a:srgbClr val="FF0000"/>
                </a:solidFill>
                <a:latin typeface="Arial" charset="0"/>
              </a:rPr>
              <a:t>стр. 10</a:t>
            </a:r>
            <a:r>
              <a:rPr lang="ru-RU" sz="1400" dirty="0">
                <a:latin typeface="Arial" charset="0"/>
              </a:rPr>
              <a:t> - </a:t>
            </a:r>
            <a:r>
              <a:rPr lang="ru-RU" sz="1400" b="1" dirty="0">
                <a:latin typeface="Arial" charset="0"/>
              </a:rPr>
              <a:t>прочие</a:t>
            </a:r>
            <a:r>
              <a:rPr lang="ru-RU" sz="1400" dirty="0">
                <a:latin typeface="Arial" charset="0"/>
              </a:rPr>
              <a:t> виды изданий.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400" b="1" dirty="0">
                <a:latin typeface="Arial" charset="0"/>
              </a:rPr>
              <a:t>Не подлежит учету</a:t>
            </a:r>
            <a:r>
              <a:rPr lang="ru-RU" sz="1400" dirty="0">
                <a:latin typeface="Arial" charset="0"/>
              </a:rPr>
              <a:t> такая печатная продукция, как афиши, абонементы, программы конференций, различные бланки и т.п.</a:t>
            </a:r>
          </a:p>
          <a:p>
            <a:pPr algn="just" eaLnBrk="1" hangingPunct="1">
              <a:lnSpc>
                <a:spcPct val="80000"/>
              </a:lnSpc>
              <a:buFont typeface="Wingdings 3" pitchFamily="18" charset="2"/>
              <a:buNone/>
            </a:pPr>
            <a:endParaRPr lang="ru-RU" sz="1000" dirty="0"/>
          </a:p>
        </p:txBody>
      </p:sp>
      <p:graphicFrame>
        <p:nvGraphicFramePr>
          <p:cNvPr id="170250" name="Group 2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782726"/>
              </p:ext>
            </p:extLst>
          </p:nvPr>
        </p:nvGraphicFramePr>
        <p:xfrm>
          <a:off x="250825" y="333375"/>
          <a:ext cx="5689328" cy="6002340"/>
        </p:xfrm>
        <a:graphic>
          <a:graphicData uri="http://schemas.openxmlformats.org/drawingml/2006/table">
            <a:tbl>
              <a:tblPr/>
              <a:tblGrid>
                <a:gridCol w="3358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0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596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(3000)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 rowSpan="2"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Виды изданий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Тираж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1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стр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наименований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Материалы для медицинских работников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в т.ч. разработанных самостоятельно ЦМП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Пропагандистские материалы для населения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в т.ч. по профилактике вредных привычек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по профилактике неинфекционных заболеваний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по профилактике инфекционных заболеваний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по охране здоровья матери и ребенка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по здоровому образу жизни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Газеты и приложения к газетам, издаваемые с участием центра медицинской профилактики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Прочие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ИТОГО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3C34FC-ED5C-4B77-A12C-C17C8FF2D3C1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4E9BE21-F34D-4A03-BCC1-1FEAED5787D0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16</a:t>
            </a:fld>
            <a:endParaRPr lang="ru-RU" sz="1000">
              <a:latin typeface="+mn-lt"/>
            </a:endParaRPr>
          </a:p>
        </p:txBody>
      </p:sp>
      <p:sp>
        <p:nvSpPr>
          <p:cNvPr id="17203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2400" dirty="0">
                <a:effectLst/>
                <a:latin typeface="Arial" pitchFamily="34" charset="0"/>
                <a:cs typeface="Arial" pitchFamily="34" charset="0"/>
              </a:rPr>
              <a:t>4. РЕАЛИЗАЦИЯ ПРОГРАММ И ПРОЕКТОВ</a:t>
            </a:r>
            <a:br>
              <a:rPr lang="ru-RU" sz="2400" dirty="0">
                <a:effectLst/>
              </a:rPr>
            </a:br>
            <a:endParaRPr lang="ru-RU" sz="2400" dirty="0">
              <a:effectLst/>
            </a:endParaRPr>
          </a:p>
        </p:txBody>
      </p:sp>
      <p:sp>
        <p:nvSpPr>
          <p:cNvPr id="35843" name="Rectangle 4"/>
          <p:cNvSpPr>
            <a:spLocks noGrp="1"/>
          </p:cNvSpPr>
          <p:nvPr>
            <p:ph type="body" sz="half" idx="2"/>
          </p:nvPr>
        </p:nvSpPr>
        <p:spPr>
          <a:xfrm>
            <a:off x="5003800" y="1481138"/>
            <a:ext cx="4032250" cy="4525962"/>
          </a:xfrm>
        </p:spPr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ru-RU" sz="1800" b="1" dirty="0">
                <a:latin typeface="Arial" charset="0"/>
                <a:hlinkClick r:id="rId2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Таблица 4000</a:t>
            </a:r>
            <a:r>
              <a:rPr lang="ru-RU" sz="1800" b="1" dirty="0">
                <a:latin typeface="Arial" charset="0"/>
              </a:rPr>
              <a:t> </a:t>
            </a:r>
          </a:p>
          <a:p>
            <a:pPr algn="ctr" eaLnBrk="1" hangingPunct="1">
              <a:buFont typeface="Wingdings 3" pitchFamily="18" charset="2"/>
              <a:buNone/>
            </a:pPr>
            <a:endParaRPr lang="ru-RU" sz="1800" b="1" dirty="0">
              <a:latin typeface="Arial" charset="0"/>
            </a:endParaRPr>
          </a:p>
          <a:p>
            <a:pPr algn="just" eaLnBrk="1" hangingPunct="1"/>
            <a:r>
              <a:rPr lang="ru-RU" sz="1800" dirty="0">
                <a:latin typeface="Arial" charset="0"/>
              </a:rPr>
              <a:t>указываются виды реализуемых профилактических программ и проектов;</a:t>
            </a:r>
          </a:p>
          <a:p>
            <a:pPr algn="just" eaLnBrk="1" hangingPunct="1"/>
            <a:r>
              <a:rPr lang="ru-RU" sz="1800" dirty="0">
                <a:latin typeface="Arial" charset="0"/>
              </a:rPr>
              <a:t>в </a:t>
            </a:r>
            <a:r>
              <a:rPr lang="ru-RU" sz="1800" dirty="0">
                <a:latin typeface="Arial" charset="0"/>
                <a:hlinkClick r:id="rId3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стр. 1</a:t>
            </a:r>
            <a:r>
              <a:rPr lang="ru-RU" sz="1800" dirty="0">
                <a:latin typeface="Arial" charset="0"/>
              </a:rPr>
              <a:t> указывается количество профилактических программ, в реализации которых </a:t>
            </a:r>
            <a:r>
              <a:rPr lang="ru-RU" sz="1800" b="1" dirty="0">
                <a:latin typeface="Arial" charset="0"/>
              </a:rPr>
              <a:t>принимает участие ЦМП</a:t>
            </a:r>
            <a:r>
              <a:rPr lang="ru-RU" sz="1800" dirty="0">
                <a:latin typeface="Arial" charset="0"/>
              </a:rPr>
              <a:t> (подразделение медицинской профилактики на правах ЦМП), независимо от того кто являлся разработчиком программ.</a:t>
            </a:r>
          </a:p>
        </p:txBody>
      </p:sp>
      <p:graphicFrame>
        <p:nvGraphicFramePr>
          <p:cNvPr id="172150" name="Group 118"/>
          <p:cNvGraphicFramePr>
            <a:graphicFrameLocks noGrp="1"/>
          </p:cNvGraphicFramePr>
          <p:nvPr/>
        </p:nvGraphicFramePr>
        <p:xfrm>
          <a:off x="250825" y="1557338"/>
          <a:ext cx="4825231" cy="3215640"/>
        </p:xfrm>
        <a:graphic>
          <a:graphicData uri="http://schemas.openxmlformats.org/drawingml/2006/table">
            <a:tbl>
              <a:tblPr/>
              <a:tblGrid>
                <a:gridCol w="3168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4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14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(4000)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</a:t>
                      </a:r>
                      <a:endParaRPr kumimoji="0" lang="ru-RU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 строки</a:t>
                      </a:r>
                      <a:endParaRPr kumimoji="0" lang="ru-RU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kumimoji="0" lang="ru-RU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Реализуемые профилактические программы</a:t>
                      </a:r>
                      <a:endParaRPr kumimoji="0" lang="ru-RU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т.ч. федеральные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региональные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муниципальные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Реализуемые международные проекты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2228AF-F336-4421-B8F5-95AAC92E4703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0BD3200-55C3-42CF-BB14-65FE151E6B3A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ru-RU" sz="1000">
              <a:latin typeface="+mn-lt"/>
            </a:endParaRPr>
          </a:p>
        </p:txBody>
      </p:sp>
      <p:sp>
        <p:nvSpPr>
          <p:cNvPr id="161794" name="Rectangle 2"/>
          <p:cNvSpPr>
            <a:spLocks noGrp="1"/>
          </p:cNvSpPr>
          <p:nvPr>
            <p:ph type="title"/>
          </p:nvPr>
        </p:nvSpPr>
        <p:spPr bwMode="auto">
          <a:xfrm>
            <a:off x="395536" y="188640"/>
            <a:ext cx="8229600" cy="79208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2000" dirty="0">
                <a:solidFill>
                  <a:schemeClr val="tx1"/>
                </a:solidFill>
                <a:effectLst/>
              </a:rPr>
              <a:t>                </a:t>
            </a:r>
            <a:r>
              <a:rPr lang="ru-RU" sz="2400" dirty="0">
                <a:effectLst/>
                <a:latin typeface="Arial" pitchFamily="34" charset="0"/>
                <a:cs typeface="Arial" pitchFamily="34" charset="0"/>
              </a:rPr>
              <a:t>5.</a:t>
            </a:r>
            <a:r>
              <a:rPr lang="ru-RU" sz="2000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effectLst/>
                <a:latin typeface="Arial" pitchFamily="34" charset="0"/>
                <a:cs typeface="Arial" pitchFamily="34" charset="0"/>
              </a:rPr>
              <a:t>МАССОВАЯ  РАБОТА</a:t>
            </a:r>
            <a:br>
              <a:rPr lang="ru-RU" sz="2000" dirty="0">
                <a:solidFill>
                  <a:schemeClr val="tx1"/>
                </a:solidFill>
                <a:effectLst/>
              </a:rPr>
            </a:br>
            <a:endParaRPr lang="ru-RU" sz="1800" dirty="0">
              <a:solidFill>
                <a:schemeClr val="tx1"/>
              </a:solidFill>
              <a:effectLst/>
            </a:endParaRPr>
          </a:p>
        </p:txBody>
      </p:sp>
      <p:sp>
        <p:nvSpPr>
          <p:cNvPr id="36867" name="Rectangle 4"/>
          <p:cNvSpPr>
            <a:spLocks noGrp="1"/>
          </p:cNvSpPr>
          <p:nvPr>
            <p:ph type="body" sz="half" idx="2"/>
          </p:nvPr>
        </p:nvSpPr>
        <p:spPr>
          <a:xfrm>
            <a:off x="6516688" y="1125538"/>
            <a:ext cx="2627312" cy="49657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1000" dirty="0"/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400" b="1" u="sng" dirty="0">
                <a:solidFill>
                  <a:srgbClr val="C00000"/>
                </a:solidFill>
                <a:latin typeface="Arial" charset="0"/>
              </a:rPr>
              <a:t>Т</a:t>
            </a:r>
            <a:r>
              <a:rPr lang="ru-RU" sz="1400" b="1" u="sng" dirty="0">
                <a:solidFill>
                  <a:srgbClr val="C00000"/>
                </a:solidFill>
                <a:latin typeface="Arial" charset="0"/>
                <a:hlinkClick r:id="rId3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аблица 5000</a:t>
            </a:r>
            <a:endParaRPr lang="ru-RU" sz="1400" b="1" u="sng" dirty="0">
              <a:solidFill>
                <a:srgbClr val="C00000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400" b="1" u="sng" dirty="0">
                <a:solidFill>
                  <a:srgbClr val="C00000"/>
                </a:solidFill>
                <a:latin typeface="Arial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ru-RU" sz="1400" dirty="0">
                <a:latin typeface="Arial" charset="0"/>
              </a:rPr>
              <a:t>отражается работа, организованная, проведенная, выполненная непосредственно сотрудниками отчитывающегося ЦМП; 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dirty="0">
                <a:latin typeface="Arial" charset="0"/>
              </a:rPr>
              <a:t>В </a:t>
            </a:r>
            <a:r>
              <a:rPr lang="ru-RU" sz="1400" dirty="0">
                <a:latin typeface="Arial" charset="0"/>
                <a:hlinkClick r:id="rId4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стр. 08</a:t>
            </a:r>
            <a:r>
              <a:rPr lang="ru-RU" sz="1400" dirty="0">
                <a:latin typeface="Arial" charset="0"/>
              </a:rPr>
              <a:t> указывается </a:t>
            </a:r>
            <a:r>
              <a:rPr lang="ru-RU" sz="1400" b="1" dirty="0">
                <a:latin typeface="Arial" charset="0"/>
              </a:rPr>
              <a:t>общее число обращений</a:t>
            </a:r>
            <a:r>
              <a:rPr lang="ru-RU" sz="1400" dirty="0">
                <a:latin typeface="Arial" charset="0"/>
              </a:rPr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dirty="0">
                <a:latin typeface="Arial" charset="0"/>
              </a:rPr>
              <a:t>При этом под "телефоном доверия" понимается акция по определенной тематике независимо от количества операторов на телефоне.</a:t>
            </a:r>
          </a:p>
        </p:txBody>
      </p:sp>
      <p:graphicFrame>
        <p:nvGraphicFramePr>
          <p:cNvPr id="161997" name="Group 205"/>
          <p:cNvGraphicFramePr>
            <a:graphicFrameLocks noGrp="1"/>
          </p:cNvGraphicFramePr>
          <p:nvPr>
            <p:ph type="body" sz="half" idx="1"/>
          </p:nvPr>
        </p:nvGraphicFramePr>
        <p:xfrm>
          <a:off x="323850" y="1341438"/>
          <a:ext cx="6059488" cy="4364232"/>
        </p:xfrm>
        <a:graphic>
          <a:graphicData uri="http://schemas.openxmlformats.org/drawingml/2006/table">
            <a:tbl>
              <a:tblPr/>
              <a:tblGrid>
                <a:gridCol w="3827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9138"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 мероприятий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 строки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Передачи по телевидению</a:t>
                      </a: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413"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Радиопередачи</a:t>
                      </a: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Публикации в прессе</a:t>
                      </a: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Организовано: </a:t>
                      </a:r>
                    </a:p>
                    <a:p>
                      <a:pPr marL="109538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кино-видеодемонстраций</a:t>
                      </a: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109538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пресс-конференций и круглых столов</a:t>
                      </a: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109538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тематических вечеров и выставок</a:t>
                      </a: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413">
                <a:tc>
                  <a:txBody>
                    <a:bodyPr/>
                    <a:lstStyle/>
                    <a:p>
                      <a:pPr marL="109538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конкурсов и викторин</a:t>
                      </a: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«телефонов доверия»</a:t>
                      </a:r>
                    </a:p>
                    <a:p>
                      <a:pPr marL="109538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 обращений по ним</a:t>
                      </a: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6914" name="TextBox 5"/>
          <p:cNvSpPr txBox="1">
            <a:spLocks noChangeArrowheads="1"/>
          </p:cNvSpPr>
          <p:nvPr/>
        </p:nvSpPr>
        <p:spPr bwMode="auto">
          <a:xfrm>
            <a:off x="323850" y="1052513"/>
            <a:ext cx="1079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(5000)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81B500-C915-4EF9-AA07-572E098B7AC5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EF78B47-563C-4EC8-AAF5-00D146969130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18</a:t>
            </a:fld>
            <a:endParaRPr lang="ru-RU" sz="1000">
              <a:latin typeface="+mn-lt"/>
            </a:endParaRPr>
          </a:p>
        </p:txBody>
      </p:sp>
      <p:sp>
        <p:nvSpPr>
          <p:cNvPr id="173058" name="Rectangle 2"/>
          <p:cNvSpPr>
            <a:spLocks noGrp="1"/>
          </p:cNvSpPr>
          <p:nvPr>
            <p:ph type="title"/>
          </p:nvPr>
        </p:nvSpPr>
        <p:spPr bwMode="auto">
          <a:xfrm>
            <a:off x="467544" y="0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2000" dirty="0">
                <a:effectLst/>
                <a:latin typeface="Arial" pitchFamily="34" charset="0"/>
                <a:cs typeface="Arial" pitchFamily="34" charset="0"/>
              </a:rPr>
              <a:t>6. КОНСУЛЬТАТИВНО – ОЗДОРОВИТЕЛЬНАЯ ДЕЯТЕЛЬНОСТЬ</a:t>
            </a:r>
          </a:p>
        </p:txBody>
      </p:sp>
      <p:sp>
        <p:nvSpPr>
          <p:cNvPr id="38915" name="Rectangle 4"/>
          <p:cNvSpPr>
            <a:spLocks noGrp="1"/>
          </p:cNvSpPr>
          <p:nvPr>
            <p:ph type="body" sz="half" idx="2"/>
          </p:nvPr>
        </p:nvSpPr>
        <p:spPr>
          <a:xfrm>
            <a:off x="4932363" y="1484313"/>
            <a:ext cx="4041775" cy="452596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800" b="1" dirty="0">
                <a:latin typeface="Arial" charset="0"/>
                <a:hlinkClick r:id="rId3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Таблица 6000</a:t>
            </a:r>
            <a:r>
              <a:rPr lang="ru-RU" sz="1800" b="1" dirty="0">
                <a:latin typeface="Arial" charset="0"/>
              </a:rPr>
              <a:t> </a:t>
            </a: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endParaRPr lang="ru-RU" sz="1800" b="1" dirty="0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800" b="1" dirty="0">
                <a:latin typeface="Arial" charset="0"/>
              </a:rPr>
              <a:t>    Показатели работы ЦЗ и/или ВФД, входящего в состав ЦМП в данную таблицу не вносить!</a:t>
            </a:r>
          </a:p>
          <a:p>
            <a:pPr algn="just" eaLnBrk="1" hangingPunct="1">
              <a:lnSpc>
                <a:spcPct val="80000"/>
              </a:lnSpc>
              <a:buFont typeface="Wingdings 3" pitchFamily="18" charset="2"/>
              <a:buNone/>
            </a:pPr>
            <a:endParaRPr lang="ru-RU" sz="1800" b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1800" dirty="0">
                <a:latin typeface="Arial" charset="0"/>
              </a:rPr>
              <a:t>указывается число лиц, обратившихся в ЦМП </a:t>
            </a:r>
            <a:r>
              <a:rPr lang="ru-RU" sz="1800" dirty="0">
                <a:latin typeface="Arial" charset="0"/>
                <a:hlinkClick r:id="rId4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(стр. 1)</a:t>
            </a:r>
            <a:r>
              <a:rPr lang="ru-RU" sz="1800" dirty="0">
                <a:latin typeface="Arial" charset="0"/>
              </a:rPr>
              <a:t> и число оказанных услуг и консультаций </a:t>
            </a:r>
            <a:r>
              <a:rPr lang="ru-RU" sz="1800" dirty="0">
                <a:latin typeface="Arial" charset="0"/>
                <a:hlinkClick r:id="rId5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(стр. 2),</a:t>
            </a:r>
            <a:r>
              <a:rPr lang="ru-RU" sz="1800" dirty="0">
                <a:latin typeface="Arial" charset="0"/>
              </a:rPr>
              <a:t> оздоровительных услуг </a:t>
            </a:r>
            <a:r>
              <a:rPr lang="ru-RU" sz="1800" dirty="0">
                <a:latin typeface="Arial" charset="0"/>
                <a:hlinkClick r:id="rId6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(стр. 3).</a:t>
            </a:r>
            <a:endParaRPr lang="ru-RU" sz="1800" dirty="0">
              <a:latin typeface="Arial" charset="0"/>
            </a:endParaRPr>
          </a:p>
          <a:p>
            <a:pPr marL="109537" indent="0" eaLnBrk="1" hangingPunct="1">
              <a:lnSpc>
                <a:spcPct val="80000"/>
              </a:lnSpc>
              <a:buNone/>
            </a:pPr>
            <a:endParaRPr lang="ru-RU" sz="2600" dirty="0"/>
          </a:p>
        </p:txBody>
      </p:sp>
      <p:graphicFrame>
        <p:nvGraphicFramePr>
          <p:cNvPr id="173174" name="Group 118"/>
          <p:cNvGraphicFramePr>
            <a:graphicFrameLocks noGrp="1"/>
          </p:cNvGraphicFramePr>
          <p:nvPr/>
        </p:nvGraphicFramePr>
        <p:xfrm>
          <a:off x="395288" y="1125538"/>
          <a:ext cx="4464050" cy="4053840"/>
        </p:xfrm>
        <a:graphic>
          <a:graphicData uri="http://schemas.openxmlformats.org/drawingml/2006/table">
            <a:tbl>
              <a:tblPr/>
              <a:tblGrid>
                <a:gridCol w="290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9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96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(6000)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 строки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лиц, обратившихся в Центр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Дано консультаций по вопросам укрепления здоровья и профилактики заболеваний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Оказано оздоровительных услуг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 оказано консультативно-оздровительных услуг </a:t>
                      </a: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(сумма строк 02 и 03)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т.ч. платных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ru-RU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1082F-EE70-4830-8984-749A6A00D044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2F0A974-7C8F-44BC-A977-D5B55BFEF631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19</a:t>
            </a:fld>
            <a:endParaRPr lang="ru-RU" sz="1000">
              <a:latin typeface="+mn-lt"/>
            </a:endParaRPr>
          </a:p>
        </p:txBody>
      </p:sp>
      <p:sp>
        <p:nvSpPr>
          <p:cNvPr id="191490" name="Rectangle 2"/>
          <p:cNvSpPr>
            <a:spLocks noGrp="1"/>
          </p:cNvSpPr>
          <p:nvPr>
            <p:ph type="title"/>
          </p:nvPr>
        </p:nvSpPr>
        <p:spPr bwMode="auto">
          <a:xfrm>
            <a:off x="467544" y="-171400"/>
            <a:ext cx="8229600" cy="9716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br>
              <a:rPr lang="ru-RU" sz="2000" dirty="0"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effectLst/>
                <a:latin typeface="Arial" pitchFamily="34" charset="0"/>
                <a:cs typeface="Arial" pitchFamily="34" charset="0"/>
              </a:rPr>
              <a:t>7. ИСТОЧНИКИ ФИНАНСИРОВАНИЯ</a:t>
            </a:r>
          </a:p>
        </p:txBody>
      </p:sp>
      <p:sp>
        <p:nvSpPr>
          <p:cNvPr id="40963" name="Rectangle 4"/>
          <p:cNvSpPr>
            <a:spLocks noGrp="1"/>
          </p:cNvSpPr>
          <p:nvPr>
            <p:ph type="body" sz="half" idx="2"/>
          </p:nvPr>
        </p:nvSpPr>
        <p:spPr>
          <a:xfrm>
            <a:off x="35496" y="4365103"/>
            <a:ext cx="9108505" cy="1583259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1600" u="sng" dirty="0">
                <a:solidFill>
                  <a:srgbClr val="FF0000"/>
                </a:solidFill>
                <a:latin typeface="Arial" charset="0"/>
              </a:rPr>
              <a:t>Таблица 7000</a:t>
            </a:r>
            <a:endParaRPr lang="ru-RU" sz="16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sz="1600" dirty="0">
              <a:latin typeface="Arial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ru-RU" sz="1600" dirty="0">
                <a:latin typeface="Arial" charset="0"/>
              </a:rPr>
              <a:t>Вносятся сведения о средствах, полученных </a:t>
            </a:r>
            <a:r>
              <a:rPr lang="ru-RU" sz="1600" b="1" dirty="0">
                <a:latin typeface="Arial" charset="0"/>
              </a:rPr>
              <a:t>только</a:t>
            </a:r>
            <a:r>
              <a:rPr lang="ru-RU" sz="1600" dirty="0">
                <a:latin typeface="Arial" charset="0"/>
              </a:rPr>
              <a:t> </a:t>
            </a:r>
            <a:r>
              <a:rPr lang="ru-RU" sz="1600" b="1" dirty="0">
                <a:latin typeface="Arial" charset="0"/>
              </a:rPr>
              <a:t>на профилактическую работу! </a:t>
            </a:r>
            <a:r>
              <a:rPr lang="ru-RU" sz="1600" dirty="0">
                <a:latin typeface="Arial" charset="0"/>
              </a:rPr>
              <a:t>(сведения о зарплате, ремонте и т.д. – не вносить);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1600" dirty="0">
                <a:latin typeface="Arial" charset="0"/>
              </a:rPr>
              <a:t>В </a:t>
            </a:r>
            <a:r>
              <a:rPr lang="ru-RU" sz="1600" dirty="0">
                <a:latin typeface="Arial" charset="0"/>
                <a:hlinkClick r:id="rId2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стр. 06</a:t>
            </a:r>
            <a:r>
              <a:rPr lang="ru-RU" sz="1600" dirty="0">
                <a:latin typeface="Arial" charset="0"/>
              </a:rPr>
              <a:t> - "Всего" указывается сумма </a:t>
            </a:r>
            <a:r>
              <a:rPr lang="ru-RU" sz="1600" dirty="0">
                <a:latin typeface="Arial" charset="0"/>
                <a:hlinkClick r:id="rId3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строк 01,</a:t>
            </a:r>
            <a:r>
              <a:rPr lang="ru-RU" sz="1600" dirty="0">
                <a:latin typeface="Arial" charset="0"/>
              </a:rPr>
              <a:t> </a:t>
            </a:r>
            <a:r>
              <a:rPr lang="ru-RU" sz="1600" dirty="0">
                <a:latin typeface="Arial" charset="0"/>
                <a:hlinkClick r:id="rId4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02,</a:t>
            </a:r>
            <a:r>
              <a:rPr lang="ru-RU" sz="1600" dirty="0">
                <a:latin typeface="Arial" charset="0"/>
              </a:rPr>
              <a:t> </a:t>
            </a:r>
            <a:r>
              <a:rPr lang="ru-RU" sz="1600" dirty="0">
                <a:latin typeface="Arial" charset="0"/>
                <a:hlinkClick r:id="rId5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03,</a:t>
            </a:r>
            <a:r>
              <a:rPr lang="ru-RU" sz="1600" dirty="0">
                <a:latin typeface="Arial" charset="0"/>
              </a:rPr>
              <a:t> </a:t>
            </a:r>
            <a:r>
              <a:rPr lang="ru-RU" sz="1600" dirty="0">
                <a:latin typeface="Arial" charset="0"/>
                <a:hlinkClick r:id="rId6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04,</a:t>
            </a:r>
            <a:r>
              <a:rPr lang="ru-RU" sz="1600" dirty="0">
                <a:latin typeface="Arial" charset="0"/>
              </a:rPr>
              <a:t> </a:t>
            </a:r>
            <a:r>
              <a:rPr lang="ru-RU" sz="1600" dirty="0">
                <a:latin typeface="Arial" charset="0"/>
                <a:hlinkClick r:id="rId7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05;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1600" dirty="0">
                <a:latin typeface="Arial" charset="0"/>
                <a:hlinkClick r:id="rId7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Строку 05</a:t>
            </a:r>
            <a:r>
              <a:rPr lang="ru-RU" sz="1600" dirty="0">
                <a:latin typeface="Arial" charset="0"/>
              </a:rPr>
              <a:t> - "Прочие" источники финансирования необходимо расшифровать.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endParaRPr lang="ru-RU" sz="1800" dirty="0">
              <a:latin typeface="Arial" charset="0"/>
            </a:endParaRPr>
          </a:p>
        </p:txBody>
      </p:sp>
      <p:graphicFrame>
        <p:nvGraphicFramePr>
          <p:cNvPr id="27756" name="Group 108"/>
          <p:cNvGraphicFramePr>
            <a:graphicFrameLocks noGrp="1"/>
          </p:cNvGraphicFramePr>
          <p:nvPr>
            <p:ph type="body" sz="half" idx="1"/>
            <p:extLst>
              <p:ext uri="{D42A27DB-BD31-4B8C-83A1-F6EECF244321}">
                <p14:modId xmlns:p14="http://schemas.microsoft.com/office/powerpoint/2010/main" val="1997027549"/>
              </p:ext>
            </p:extLst>
          </p:nvPr>
        </p:nvGraphicFramePr>
        <p:xfrm>
          <a:off x="539552" y="116632"/>
          <a:ext cx="6552728" cy="4235770"/>
        </p:xfrm>
        <a:graphic>
          <a:graphicData uri="http://schemas.openxmlformats.org/drawingml/2006/table">
            <a:tbl>
              <a:tblPr/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40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52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648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334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(7000)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2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 источников финансирования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kumimoji="0" 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средств, полученных на профилактическую работу с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населением (тыс. руб.)</a:t>
                      </a:r>
                      <a:endParaRPr kumimoji="0" 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18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стр.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планировалось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фактически получено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 целевые программы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договорные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Органы управления здравоохранением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Фонды ОМС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Платные услуги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Спонсоры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Прочие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0506FC-D9E9-477B-8F7F-C2A0D6F2F6CA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6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7C41B69-7B26-4EF8-99F1-82990C086CE6}" type="slidenum">
              <a:rPr lang="ru-RU" sz="1000">
                <a:solidFill>
                  <a:srgbClr val="FFFFFF"/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ru-RU" sz="100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550318" y="123111"/>
            <a:ext cx="8280151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ru-RU" sz="1600" dirty="0"/>
          </a:p>
          <a:p>
            <a:r>
              <a:rPr lang="ru-RU" sz="1600" dirty="0"/>
              <a:t>приказ Минздрава РФ от 23.09.2003г. №455</a:t>
            </a:r>
            <a:br>
              <a:rPr lang="ru-RU" sz="1600" dirty="0"/>
            </a:br>
            <a:r>
              <a:rPr lang="ru-RU" sz="1600" dirty="0"/>
              <a:t>«О совершенствовании деятельности органов и учреждений здравоохранения по профилактике заболеваний в Российской Федерации»;</a:t>
            </a:r>
          </a:p>
          <a:p>
            <a:pPr algn="just"/>
            <a:br>
              <a:rPr lang="ru-RU" sz="1600" dirty="0"/>
            </a:br>
            <a:r>
              <a:rPr lang="ru-RU" sz="1600" dirty="0"/>
              <a:t>«Порядок организации и осуществления профилактики неинфекционных заболеваний и проведения мероприятий по формированию здорового образа жизни в медицинских организациях», утвержденный приказом Минздрава России от 30.09.2015г. №683н – изменен;</a:t>
            </a:r>
          </a:p>
          <a:p>
            <a:pPr algn="just"/>
            <a:endParaRPr lang="ru-RU" sz="1600" dirty="0"/>
          </a:p>
          <a:p>
            <a:pPr algn="just"/>
            <a:r>
              <a:rPr lang="ru-RU" sz="1600" b="1" dirty="0"/>
              <a:t>приказ Минздрава России от 28.07.2020 г. №748н</a:t>
            </a:r>
          </a:p>
          <a:p>
            <a:pPr algn="just"/>
            <a:r>
              <a:rPr lang="ru-RU" sz="1600" dirty="0"/>
              <a:t>«О внесении изменений в Порядок организации и осуществления профилактики неинфекционных заболеваний и проведения мероприятий по формированию здорового образа жизни в медицинских организациях», утвержденный приказом МЗ РФ от 30.09.2015г. №683н</a:t>
            </a:r>
          </a:p>
          <a:p>
            <a:pPr algn="ctr"/>
            <a:endParaRPr lang="ru-RU" sz="1600" dirty="0"/>
          </a:p>
          <a:p>
            <a:pPr algn="ctr"/>
            <a:r>
              <a:rPr lang="ru-RU" sz="1600" dirty="0"/>
              <a:t>Отчет за 2020 год  предоставляется ЦОЗМП/ЦМП по форме государственной статистической отчетности</a:t>
            </a:r>
          </a:p>
          <a:p>
            <a:pPr algn="ctr"/>
            <a:r>
              <a:rPr lang="ru-RU" sz="1600" b="1" dirty="0"/>
              <a:t>№ 70 – «Сведения о деятельности центра медицинской профилактики» </a:t>
            </a:r>
            <a:r>
              <a:rPr lang="ru-RU" sz="1600" dirty="0"/>
              <a:t>(Приложение №3 к приказу №</a:t>
            </a:r>
            <a:r>
              <a:rPr lang="ru-RU" sz="2000" dirty="0"/>
              <a:t>455)</a:t>
            </a:r>
          </a:p>
          <a:p>
            <a:pPr algn="ctr"/>
            <a:endParaRPr lang="ru-RU" sz="2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759834-86F8-466E-ACF4-45BC9C093840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6572847"/>
              </p:ext>
            </p:extLst>
          </p:nvPr>
        </p:nvGraphicFramePr>
        <p:xfrm>
          <a:off x="395536" y="476679"/>
          <a:ext cx="8424936" cy="603270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0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62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611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Номер таблицы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Номер условия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Содержание условия контроля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Примечание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33">
                <a:tc rowSpan="4"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1200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Стр.13 = стр.1+3+11+12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 графам 3 - 8 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116">
                <a:tc vMerge="1"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Стр.1 ˃ стр.2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116">
                <a:tc vMerge="1"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Стр.3 = стр.4+5+6+7+8+9+10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116">
                <a:tc vMerge="1">
                  <a:txBody>
                    <a:bodyPr/>
                    <a:lstStyle/>
                    <a:p>
                      <a:endParaRPr lang="ru-RU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53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Гр.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5 ≥ гр. 6+7+8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 строке 1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116">
                <a:tc rowSpan="2"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2001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54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Гр. 3 &lt; гр. 4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 строкам 1 - 6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116"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Стр.1 = стр. 2+3+4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 графам 3, 4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116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>2020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>56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гр.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1 + 2 = таб. 2001 стр.1 гр. 4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6116">
                <a:tc rowSpan="4"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2002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58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Стр.1 = стр.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2+3+4+5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 графе 3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6116"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59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Стр.6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≥ стр.7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6116"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Стр.8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≥ стр.9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6116"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61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Стр.10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≥ стр.11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6116">
                <a:tc rowSpan="2"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2003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62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Стр.1 ˃ стр.2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 графе 3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6116"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63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Стр.3 = стр.4+5+6+7+8+9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6116">
                <a:tc rowSpan="3"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3000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Стр.1 ˃ стр.2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 графам 3, 4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6116"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66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Стр.3 = стр.4+5+6+7+8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6116"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67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Стр.11 = стр.1 +3+9+10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6116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4000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68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Стр.1 = стр. 2+3+4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 графе 3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66116">
                <a:tc rowSpan="2"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6000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69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Стр.4 = стр.2+3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 графе 3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66116"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Стр.4 ˃ стр.5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13916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7000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Стр.6 = стр.1+2+3+4+5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 графе 3 - 6</a:t>
                      </a:r>
                    </a:p>
                  </a:txBody>
                  <a:tcPr marL="186331" marR="1863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490066"/>
          </a:xfrm>
        </p:spPr>
        <p:txBody>
          <a:bodyPr/>
          <a:lstStyle/>
          <a:p>
            <a:pPr algn="ctr">
              <a:defRPr/>
            </a:pPr>
            <a:r>
              <a:rPr lang="ru-RU" sz="2000" dirty="0" err="1">
                <a:latin typeface="Arial" pitchFamily="34" charset="0"/>
                <a:cs typeface="Arial" pitchFamily="34" charset="0"/>
              </a:rPr>
              <a:t>Внутриформенный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контроль</a:t>
            </a:r>
          </a:p>
        </p:txBody>
      </p:sp>
      <p:sp>
        <p:nvSpPr>
          <p:cNvPr id="5" name="Номер слайда 4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546E84CE-0786-404F-84C5-EC350E26057C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20</a:t>
            </a:fld>
            <a:endParaRPr lang="ru-RU" sz="1000">
              <a:latin typeface="+mn-lt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6373F-9286-40F2-980A-B51584F98670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9757C57-812B-4FB4-8CD1-D249D5683166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21</a:t>
            </a:fld>
            <a:endParaRPr lang="ru-RU" sz="1000">
              <a:latin typeface="+mn-lt"/>
            </a:endParaRPr>
          </a:p>
        </p:txBody>
      </p:sp>
      <p:sp>
        <p:nvSpPr>
          <p:cNvPr id="5939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ru-RU" sz="2400" dirty="0">
                <a:effectLst/>
                <a:latin typeface="Arial" pitchFamily="34" charset="0"/>
                <a:cs typeface="Arial" pitchFamily="34" charset="0"/>
              </a:rPr>
              <a:t>Типичные ошибки при заполнении формы:</a:t>
            </a:r>
          </a:p>
        </p:txBody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>
          <a:xfrm>
            <a:off x="457200" y="2060575"/>
            <a:ext cx="8229600" cy="3946525"/>
          </a:xfrm>
        </p:spPr>
        <p:txBody>
          <a:bodyPr/>
          <a:lstStyle/>
          <a:p>
            <a:r>
              <a:rPr lang="ru-RU" sz="2000" b="1">
                <a:latin typeface="Arial" charset="0"/>
              </a:rPr>
              <a:t>арифметические ошибки – в итоговых ячейках таблиц по столбцам и строкам;</a:t>
            </a:r>
          </a:p>
          <a:p>
            <a:r>
              <a:rPr lang="ru-RU" sz="2000" b="1">
                <a:latin typeface="Arial" charset="0"/>
              </a:rPr>
              <a:t>незаполненные поля – в расшифровке строки «прочие»;</a:t>
            </a:r>
          </a:p>
          <a:p>
            <a:r>
              <a:rPr lang="ru-RU" sz="2000" b="1">
                <a:latin typeface="Arial" charset="0"/>
              </a:rPr>
              <a:t>логические ошибки - при заполнении таблицы 2020;</a:t>
            </a:r>
          </a:p>
          <a:p>
            <a:r>
              <a:rPr lang="ru-RU" sz="2000" b="1">
                <a:latin typeface="Arial" charset="0"/>
              </a:rPr>
              <a:t>несоблюдение условий контроля</a:t>
            </a:r>
          </a:p>
          <a:p>
            <a:endParaRPr lang="ru-RU" sz="2000" b="1">
              <a:latin typeface="Arial" charset="0"/>
            </a:endParaRPr>
          </a:p>
          <a:p>
            <a:endParaRPr lang="ru-RU" sz="2000">
              <a:latin typeface="Arial" charset="0"/>
            </a:endParaRPr>
          </a:p>
          <a:p>
            <a:endParaRPr lang="ru-RU" sz="2000">
              <a:latin typeface="Arial" charset="0"/>
            </a:endParaRPr>
          </a:p>
          <a:p>
            <a:endParaRPr lang="ru-RU" sz="2000">
              <a:latin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35B455-7107-400B-935A-43010D7C0BB0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AE40A5DA-5041-461F-867A-F362CDFC4770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22</a:t>
            </a:fld>
            <a:endParaRPr lang="ru-RU" sz="1000">
              <a:latin typeface="+mn-lt"/>
            </a:endParaRPr>
          </a:p>
        </p:txBody>
      </p:sp>
      <p:sp>
        <p:nvSpPr>
          <p:cNvPr id="44034" name="Rectangle 4"/>
          <p:cNvSpPr>
            <a:spLocks noChangeArrowheads="1"/>
          </p:cNvSpPr>
          <p:nvPr/>
        </p:nvSpPr>
        <p:spPr bwMode="auto">
          <a:xfrm>
            <a:off x="393159" y="-22182"/>
            <a:ext cx="8642350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6700" indent="-266700" algn="ctr"/>
            <a:r>
              <a:rPr lang="ru-RU" sz="2400" b="1" dirty="0">
                <a:solidFill>
                  <a:schemeClr val="tx2"/>
                </a:solidFill>
              </a:rPr>
              <a:t>Общие замечания:</a:t>
            </a:r>
          </a:p>
          <a:p>
            <a:pPr marL="266700" indent="-266700" algn="ctr"/>
            <a:endParaRPr lang="ru-RU" sz="1200" b="1" dirty="0">
              <a:solidFill>
                <a:schemeClr val="tx2"/>
              </a:solidFill>
            </a:endParaRPr>
          </a:p>
          <a:p>
            <a:pPr marL="266700" indent="-266700" algn="just"/>
            <a:r>
              <a:rPr lang="ru-RU" sz="1800" b="1" dirty="0"/>
              <a:t>    </a:t>
            </a:r>
            <a:r>
              <a:rPr lang="ru-RU" sz="1800" dirty="0"/>
              <a:t>Во всех таблицах отчета все строки с наименованием «прочие» </a:t>
            </a:r>
          </a:p>
          <a:p>
            <a:pPr marL="266700" indent="-266700" algn="just"/>
            <a:r>
              <a:rPr lang="ru-RU" sz="1800" dirty="0"/>
              <a:t>(</a:t>
            </a:r>
            <a:r>
              <a:rPr lang="ru-RU" sz="1800" dirty="0">
                <a:hlinkClick r:id="rId2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строка 08</a:t>
            </a:r>
            <a:r>
              <a:rPr lang="ru-RU" sz="1800" dirty="0"/>
              <a:t> раздела 1.1., </a:t>
            </a:r>
            <a:r>
              <a:rPr lang="ru-RU" sz="1800" dirty="0">
                <a:hlinkClick r:id="rId3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строки 10</a:t>
            </a:r>
            <a:r>
              <a:rPr lang="ru-RU" sz="1800" dirty="0"/>
              <a:t> и </a:t>
            </a:r>
            <a:r>
              <a:rPr lang="ru-RU" sz="1800" dirty="0">
                <a:hlinkClick r:id="rId4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12</a:t>
            </a:r>
            <a:r>
              <a:rPr lang="ru-RU" sz="1800" dirty="0"/>
              <a:t> раздела 1.2., </a:t>
            </a:r>
            <a:r>
              <a:rPr lang="ru-RU" sz="1800" dirty="0">
                <a:hlinkClick r:id="rId5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строка 05</a:t>
            </a:r>
            <a:r>
              <a:rPr lang="ru-RU" sz="1800" dirty="0"/>
              <a:t> раздела 2.2, </a:t>
            </a:r>
            <a:r>
              <a:rPr lang="ru-RU" sz="1800" dirty="0">
                <a:hlinkClick r:id="rId6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строка 11</a:t>
            </a:r>
            <a:r>
              <a:rPr lang="ru-RU" sz="1800" dirty="0"/>
              <a:t> раздела 2.3, </a:t>
            </a:r>
            <a:r>
              <a:rPr lang="ru-RU" sz="1800" dirty="0">
                <a:hlinkClick r:id="rId7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строка 10</a:t>
            </a:r>
            <a:r>
              <a:rPr lang="ru-RU" sz="1800" dirty="0"/>
              <a:t> раздела 3, </a:t>
            </a:r>
            <a:r>
              <a:rPr lang="ru-RU" sz="1800" dirty="0">
                <a:hlinkClick r:id="rId8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строка 05</a:t>
            </a:r>
            <a:r>
              <a:rPr lang="ru-RU" sz="1800" dirty="0"/>
              <a:t> раздела 7, а также </a:t>
            </a:r>
            <a:r>
              <a:rPr lang="ru-RU" sz="1800" dirty="0">
                <a:hlinkClick r:id="rId9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строка 01</a:t>
            </a:r>
            <a:r>
              <a:rPr lang="ru-RU" sz="1800" dirty="0"/>
              <a:t> раздела 1.3, </a:t>
            </a:r>
            <a:r>
              <a:rPr lang="ru-RU" sz="1800" dirty="0">
                <a:hlinkClick r:id="rId10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строка 06</a:t>
            </a:r>
            <a:r>
              <a:rPr lang="ru-RU" sz="1800" dirty="0"/>
              <a:t> раздела 2.1) необходимо расшифровать (в пояснительной записке).</a:t>
            </a:r>
          </a:p>
          <a:p>
            <a:pPr marL="266700" indent="-266700" algn="just"/>
            <a:endParaRPr lang="ru-RU" sz="1800" dirty="0"/>
          </a:p>
          <a:p>
            <a:pPr marL="266700" indent="-266700" algn="just"/>
            <a:r>
              <a:rPr lang="ru-RU" sz="1800" dirty="0"/>
              <a:t>    </a:t>
            </a:r>
            <a:r>
              <a:rPr lang="ru-RU" sz="1800" b="1" dirty="0"/>
              <a:t>Перед предоставлением сформированного годового отчета в ЦНИИОИЗ следует: </a:t>
            </a:r>
          </a:p>
          <a:p>
            <a:pPr marL="266700" indent="-266700" algn="just"/>
            <a:endParaRPr lang="ru-RU" sz="1800" dirty="0"/>
          </a:p>
          <a:p>
            <a:pPr marL="266700" indent="-266700" algn="just">
              <a:buFontTx/>
              <a:buAutoNum type="arabicParenR"/>
            </a:pPr>
            <a:r>
              <a:rPr lang="ru-RU" sz="1800" dirty="0"/>
              <a:t>провести все виды контролей, предусмотренные программой «</a:t>
            </a:r>
            <a:r>
              <a:rPr lang="ru-RU" sz="1800" dirty="0" err="1"/>
              <a:t>Медстат</a:t>
            </a:r>
            <a:r>
              <a:rPr lang="ru-RU" sz="1800" dirty="0"/>
              <a:t>» (слайд 21);</a:t>
            </a:r>
          </a:p>
          <a:p>
            <a:pPr marL="266700" indent="-266700" algn="just"/>
            <a:endParaRPr lang="ru-RU" sz="1800" dirty="0"/>
          </a:p>
          <a:p>
            <a:pPr marL="266700" indent="-266700" algn="just"/>
            <a:r>
              <a:rPr lang="ru-RU" sz="1800" dirty="0"/>
              <a:t>2) </a:t>
            </a:r>
            <a:r>
              <a:rPr lang="ru-RU" sz="1800" b="1" dirty="0"/>
              <a:t>сопоставить данные текущего отчета с данными за предыдущий год</a:t>
            </a:r>
            <a:r>
              <a:rPr lang="ru-RU" sz="1800" dirty="0"/>
              <a:t>;</a:t>
            </a:r>
          </a:p>
          <a:p>
            <a:pPr marL="266700" indent="-266700" algn="just"/>
            <a:endParaRPr lang="ru-RU" sz="1800" dirty="0"/>
          </a:p>
          <a:p>
            <a:pPr marL="266700" indent="-266700" algn="just"/>
            <a:r>
              <a:rPr lang="ru-RU" sz="1800" dirty="0"/>
              <a:t>3)уточнить причины резких изменений (роста, снижения) отдельных показателей (цифр).</a:t>
            </a:r>
          </a:p>
          <a:p>
            <a:pPr marL="266700" indent="-266700" algn="just"/>
            <a:r>
              <a:rPr lang="ru-RU" sz="1800" dirty="0"/>
              <a:t>    </a:t>
            </a:r>
          </a:p>
          <a:p>
            <a:pPr marL="266700" indent="-266700" algn="just"/>
            <a:r>
              <a:rPr lang="ru-RU" sz="1800" dirty="0"/>
              <a:t>    </a:t>
            </a:r>
            <a:r>
              <a:rPr lang="ru-RU" sz="1800" b="1" dirty="0"/>
              <a:t>Заполнение </a:t>
            </a:r>
            <a:r>
              <a:rPr lang="ru-RU" sz="1800" b="1" dirty="0">
                <a:solidFill>
                  <a:srgbClr val="FF0000"/>
                </a:solidFill>
              </a:rPr>
              <a:t>пояснительной записки</a:t>
            </a:r>
            <a:r>
              <a:rPr lang="ru-RU" sz="1800" b="1" dirty="0"/>
              <a:t> по прилагаемой форме является обязательным! </a:t>
            </a:r>
          </a:p>
          <a:p>
            <a:pPr marL="266700" indent="-266700" algn="just"/>
            <a:r>
              <a:rPr lang="ru-RU" sz="1800" b="1" dirty="0"/>
              <a:t>	Все  </a:t>
            </a:r>
            <a:r>
              <a:rPr lang="ru-RU" sz="1800" b="1" dirty="0">
                <a:solidFill>
                  <a:srgbClr val="FF0000"/>
                </a:solidFill>
              </a:rPr>
              <a:t>значительные расхождения</a:t>
            </a:r>
            <a:r>
              <a:rPr lang="ru-RU" sz="1800" b="1" dirty="0"/>
              <a:t>  сведений отчетного периода с данными предыдущего года также следует </a:t>
            </a:r>
            <a:r>
              <a:rPr lang="ru-RU" sz="1800" b="1" dirty="0">
                <a:solidFill>
                  <a:srgbClr val="FF0000"/>
                </a:solidFill>
              </a:rPr>
              <a:t>пояснить в записке</a:t>
            </a:r>
            <a:r>
              <a:rPr lang="ru-RU" sz="1800" b="1" dirty="0"/>
              <a:t>.</a:t>
            </a:r>
            <a:r>
              <a:rPr lang="ru-RU" sz="1800" dirty="0"/>
              <a:t>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35A35D-BD25-438A-8565-809C3A143EDA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018260"/>
          </a:xfrm>
        </p:spPr>
        <p:txBody>
          <a:bodyPr/>
          <a:lstStyle/>
          <a:p>
            <a:r>
              <a:rPr lang="ru-RU" dirty="0"/>
              <a:t>Паспорт региона (таблица в формате </a:t>
            </a:r>
            <a:r>
              <a:rPr lang="en-US" dirty="0"/>
              <a:t>EXCEL)</a:t>
            </a:r>
            <a:r>
              <a:rPr lang="ru-RU" dirty="0"/>
              <a:t>;</a:t>
            </a:r>
          </a:p>
          <a:p>
            <a:pPr marL="109537" indent="0">
              <a:buNone/>
            </a:pPr>
            <a:endParaRPr lang="ru-RU" dirty="0"/>
          </a:p>
          <a:p>
            <a:r>
              <a:rPr lang="ru-RU" dirty="0"/>
              <a:t>Пояснительная записка по разработанной форме (содержит характеристику региона, сведения о деятельности ЦМП/ЦОЗМП, не вошедшие в ф.70)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Дополнительно при сдаче отчета необходимо предоставить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151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Паспорт региона </a:t>
            </a:r>
            <a:br>
              <a:rPr lang="en-US" sz="2400" dirty="0"/>
            </a:br>
            <a:r>
              <a:rPr lang="ru-RU" sz="2400" dirty="0"/>
              <a:t>(предоставляется в формате </a:t>
            </a:r>
            <a:r>
              <a:rPr lang="en-US" sz="2400" dirty="0"/>
              <a:t>EXCEL)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700808"/>
            <a:ext cx="9144000" cy="3631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2195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1663333"/>
              </p:ext>
            </p:extLst>
          </p:nvPr>
        </p:nvGraphicFramePr>
        <p:xfrm>
          <a:off x="251514" y="764702"/>
          <a:ext cx="8762309" cy="5899988"/>
        </p:xfrm>
        <a:graphic>
          <a:graphicData uri="http://schemas.openxmlformats.org/drawingml/2006/table">
            <a:tbl>
              <a:tblPr/>
              <a:tblGrid>
                <a:gridCol w="1391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06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6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06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06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06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06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06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06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066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066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066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6066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6066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6066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6066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194968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Муниципальные образования (районы, города)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Численность населения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9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Медицинская профилактика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9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Центр медицинской профилактики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отделения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кабинеты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9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региональный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муниципальный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4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городское 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сельское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ЦМП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физических лиц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ЦМП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физических лиц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отделений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физ.лиц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кабинетов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физ.лиц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86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мед. персонала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немедицинским образованием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мед. персонала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немедицинским образованием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мед. персонала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медперсонала</a:t>
                      </a:r>
                    </a:p>
                  </a:txBody>
                  <a:tcPr marL="6760" marR="6760" marT="67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496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496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496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496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144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 по субъекту: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716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том числе:             в городе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9716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сельской местности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0" marR="6760" marT="676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4968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16005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Исполнитель: </a:t>
                      </a:r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указать эл.почту и телефон для связи</a:t>
                      </a:r>
                      <a:endParaRPr lang="ru-RU" sz="12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0" marR="6760" marT="676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625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7578761"/>
              </p:ext>
            </p:extLst>
          </p:nvPr>
        </p:nvGraphicFramePr>
        <p:xfrm>
          <a:off x="395532" y="1196752"/>
          <a:ext cx="8291268" cy="4822327"/>
        </p:xfrm>
        <a:graphic>
          <a:graphicData uri="http://schemas.openxmlformats.org/drawingml/2006/table">
            <a:tbl>
              <a:tblPr/>
              <a:tblGrid>
                <a:gridCol w="2272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23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23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23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23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23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23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23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23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1614"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289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Муниципальные образования (районы, города)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Численность населения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2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Центры здоровья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2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для взрослых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для детей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57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городское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сельское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ЦЗ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физических лиц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ЦЗ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физических лиц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39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медперсонала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медперсонала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 по субъекту: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749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том числе:             в городе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сельской местности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7750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0185379"/>
              </p:ext>
            </p:extLst>
          </p:nvPr>
        </p:nvGraphicFramePr>
        <p:xfrm>
          <a:off x="457200" y="1484784"/>
          <a:ext cx="8075239" cy="4392490"/>
        </p:xfrm>
        <a:graphic>
          <a:graphicData uri="http://schemas.openxmlformats.org/drawingml/2006/table">
            <a:tbl>
              <a:tblPr/>
              <a:tblGrid>
                <a:gridCol w="3041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6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67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6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67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6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530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Муниципальные образования (районы, города)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Врачебно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физкультурный диспансер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0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ВФД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физических лиц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отделений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кабинетов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50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медперсонала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0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30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30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30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30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 по субъекту: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30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том числе:             в городе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30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сельской местности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80017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675241"/>
              </p:ext>
            </p:extLst>
          </p:nvPr>
        </p:nvGraphicFramePr>
        <p:xfrm>
          <a:off x="130176" y="0"/>
          <a:ext cx="9013826" cy="6256916"/>
        </p:xfrm>
        <a:graphic>
          <a:graphicData uri="http://schemas.openxmlformats.org/drawingml/2006/table">
            <a:tbl>
              <a:tblPr/>
              <a:tblGrid>
                <a:gridCol w="668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9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8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6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4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2638">
                  <a:extLst>
                    <a:ext uri="{9D8B030D-6E8A-4147-A177-3AD203B41FA5}">
                      <a16:colId xmlns:a16="http://schemas.microsoft.com/office/drawing/2014/main" val="2854704873"/>
                    </a:ext>
                  </a:extLst>
                </a:gridCol>
                <a:gridCol w="4126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4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48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71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48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890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179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554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179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3626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0818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0190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34363">
                  <a:extLst>
                    <a:ext uri="{9D8B030D-6E8A-4147-A177-3AD203B41FA5}">
                      <a16:colId xmlns:a16="http://schemas.microsoft.com/office/drawing/2014/main" val="1778638738"/>
                    </a:ext>
                  </a:extLst>
                </a:gridCol>
                <a:gridCol w="224607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52234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52234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165013"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099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Муниципальные образования (районы, города)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Численность населения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9">
                  <a:txBody>
                    <a:bodyPr/>
                    <a:lstStyle/>
                    <a:p>
                      <a:pPr algn="ctr" fontAlgn="b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ЦРБ, больницы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0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Медицинская профилактика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Центры здоровья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Врачебно физкультурный диспансер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отделения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кабинеты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2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для взрослых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для детей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2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городское 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сельское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отделений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физ.лиц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физ.лиц</a:t>
                      </a:r>
                      <a:endParaRPr lang="ru-RU"/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кабинетов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физ.лиц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ЦЗ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физических лиц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ЦЗ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физических лиц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ВФД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физических лиц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отделений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кабинетов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993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мед. персонала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медперсонала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медперсонала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медперсонала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медперсонала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медперсонала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501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501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501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501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077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 по субъекту: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92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том числе:             в городе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077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сельской местности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33" marR="5433" marT="543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5013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638597">
                <a:tc>
                  <a:txBody>
                    <a:bodyPr/>
                    <a:lstStyle/>
                    <a:p>
                      <a:pPr algn="l" fontAlgn="t"/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" marR="5433" marT="543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6129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4836054"/>
              </p:ext>
            </p:extLst>
          </p:nvPr>
        </p:nvGraphicFramePr>
        <p:xfrm>
          <a:off x="283842" y="1052736"/>
          <a:ext cx="8363271" cy="5040561"/>
        </p:xfrm>
        <a:graphic>
          <a:graphicData uri="http://schemas.openxmlformats.org/drawingml/2006/table">
            <a:tbl>
              <a:tblPr/>
              <a:tblGrid>
                <a:gridCol w="14420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62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8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0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2849">
                  <a:extLst>
                    <a:ext uri="{9D8B030D-6E8A-4147-A177-3AD203B41FA5}">
                      <a16:colId xmlns:a16="http://schemas.microsoft.com/office/drawing/2014/main" val="3230731833"/>
                    </a:ext>
                  </a:extLst>
                </a:gridCol>
                <a:gridCol w="8900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67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58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96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9278"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444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Муниципальные образования (районы, города)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Численность населения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4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Медицинская профилактика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2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отделения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кабинеты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8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городское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сельское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отделений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физ.лиц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физ.лиц</a:t>
                      </a:r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кабинетов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физ.лиц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90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мед. персонала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медперсонала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27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927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927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927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927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 по субъекту: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027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том числе:             в городе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855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сельской местности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991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6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58D5BA5-847F-4A21-BDC9-8D6B21F79D3A}" type="slidenum">
              <a:rPr lang="ru-RU" sz="1000">
                <a:solidFill>
                  <a:srgbClr val="FFFFFF"/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ru-RU" sz="100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9458" name="Rectangle 5"/>
          <p:cNvSpPr>
            <a:spLocks noChangeArrowheads="1"/>
          </p:cNvSpPr>
          <p:nvPr/>
        </p:nvSpPr>
        <p:spPr bwMode="auto">
          <a:xfrm>
            <a:off x="468313" y="1196975"/>
            <a:ext cx="8135937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800"/>
              <a:t>Приказом  Минздрава РФ от 31.12.2003г. №650</a:t>
            </a:r>
            <a:br>
              <a:rPr lang="ru-RU" sz="1800"/>
            </a:br>
            <a:r>
              <a:rPr lang="ru-RU" sz="1800"/>
              <a:t>"Об утверждении инструкций по заполнению отчетной и учетной документации центра, отделения (кабинета) медицинской профилактики» была введена в действие</a:t>
            </a:r>
          </a:p>
          <a:p>
            <a:pPr algn="ctr"/>
            <a:r>
              <a:rPr lang="ru-RU" sz="1800"/>
              <a:t>                                                                                       </a:t>
            </a:r>
          </a:p>
          <a:p>
            <a:pPr algn="ctr"/>
            <a:r>
              <a:rPr lang="ru-RU" sz="1800" b="1"/>
              <a:t>ИНСТРУКЦИЯ</a:t>
            </a:r>
            <a:endParaRPr lang="ru-RU" sz="1800"/>
          </a:p>
          <a:p>
            <a:pPr algn="ctr"/>
            <a:r>
              <a:rPr lang="ru-RU" sz="1800" b="1"/>
              <a:t>ПО ЗАПОЛНЕНИЮ ОТЧЕТНОЙ ФОРМЫ N 70 "СВЕДЕНИЯ</a:t>
            </a:r>
            <a:endParaRPr lang="ru-RU" sz="1800"/>
          </a:p>
          <a:p>
            <a:pPr algn="ctr"/>
            <a:r>
              <a:rPr lang="ru-RU" sz="1800" b="1"/>
              <a:t>О ДЕЯТЕЛЬНОСТИ ЦЕНТРОВ МЕДИЦИНСКОЙ ПРОФИЛАКТИКИ"</a:t>
            </a:r>
            <a:endParaRPr lang="ru-RU" sz="1800"/>
          </a:p>
          <a:p>
            <a:pPr algn="r"/>
            <a:r>
              <a:rPr lang="ru-RU" sz="1800"/>
              <a:t>(Приложение №1 к приказу)</a:t>
            </a:r>
          </a:p>
          <a:p>
            <a:pPr algn="ctr"/>
            <a:endParaRPr lang="ru-RU" sz="180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1A5EE-30D3-4A93-9562-944E9B18ECF0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4934159"/>
              </p:ext>
            </p:extLst>
          </p:nvPr>
        </p:nvGraphicFramePr>
        <p:xfrm>
          <a:off x="683568" y="1124744"/>
          <a:ext cx="8003233" cy="4842298"/>
        </p:xfrm>
        <a:graphic>
          <a:graphicData uri="http://schemas.openxmlformats.org/drawingml/2006/table">
            <a:tbl>
              <a:tblPr/>
              <a:tblGrid>
                <a:gridCol w="1636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9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79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2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88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68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11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9917"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667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Муниципальные образования (районы, города)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9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Центры здоровья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3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для взрослых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для детей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3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ЦЗ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физических лиц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ЦЗ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физических лиц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4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медперсонала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медперсонала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91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91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91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991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991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 по субъекту: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41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том числе:             в городе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983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сельской местности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68003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6277293"/>
              </p:ext>
            </p:extLst>
          </p:nvPr>
        </p:nvGraphicFramePr>
        <p:xfrm>
          <a:off x="323528" y="1268760"/>
          <a:ext cx="8229601" cy="4589006"/>
        </p:xfrm>
        <a:graphic>
          <a:graphicData uri="http://schemas.openxmlformats.org/drawingml/2006/table">
            <a:tbl>
              <a:tblPr/>
              <a:tblGrid>
                <a:gridCol w="1935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21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64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18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18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9571"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02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Муниципальные образования (районы, города)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5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Врачебно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физкультурный диспансер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0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ВФД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физических лиц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отделений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число кабинетов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64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врачей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среднего медперсонала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57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57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57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57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57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 по субъекту: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029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том числе:             в городе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914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сельской местности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8437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5375897"/>
              </p:ext>
            </p:extLst>
          </p:nvPr>
        </p:nvGraphicFramePr>
        <p:xfrm>
          <a:off x="539552" y="1628800"/>
          <a:ext cx="8107561" cy="4608513"/>
        </p:xfrm>
        <a:graphic>
          <a:graphicData uri="http://schemas.openxmlformats.org/drawingml/2006/table">
            <a:tbl>
              <a:tblPr/>
              <a:tblGrid>
                <a:gridCol w="3487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4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75113">
                  <a:extLst>
                    <a:ext uri="{9D8B030D-6E8A-4147-A177-3AD203B41FA5}">
                      <a16:colId xmlns:a16="http://schemas.microsoft.com/office/drawing/2014/main" val="60953494"/>
                    </a:ext>
                  </a:extLst>
                </a:gridCol>
              </a:tblGrid>
              <a:tr h="257713">
                <a:tc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192"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Примечания                   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3032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указать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ЦОЗМП/ЦМП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самостоятельный/объединен с (ЦЗ, ВФД, МИАЦ), является ли юридическим лицом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указать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ВФД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самостоятельный/объединен с (ЦЗ, ЦМП/ЦОЗМП), является ли юридическим лицом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указать </a:t>
                      </a:r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ВФД</a:t>
                      </a: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самостоятельный/объединен с (ЦЗ, ЦМП/ЦОЗМП), является ли юридическим лицом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713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713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713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7713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7713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0586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54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760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 algn="ctr">
              <a:spcAft>
                <a:spcPts val="0"/>
              </a:spcAft>
              <a:buNone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ПОЯСНИТЕЛЬНАЯ ЗАПИСКА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537" indent="0" algn="ctr">
              <a:spcAft>
                <a:spcPts val="0"/>
              </a:spcAft>
              <a:buNone/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«Деятельность Центров общественного здоровья и медицинской профилактики/Центров медицинской профилактики в 2020 году»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spcAft>
                <a:spcPts val="0"/>
              </a:spcAft>
              <a:buNone/>
            </a:pP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с учетом положений приказа Минздрава России от 28.07.2020 г. №748н.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Пояснительная записка 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2475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34</a:t>
            </a:fld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53F0A1-7A94-4280-AD87-F24405058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ru-RU" b="1" dirty="0"/>
              <a:t>РАЗДЕЛ 1 </a:t>
            </a:r>
          </a:p>
          <a:p>
            <a:pPr marL="109537" indent="0">
              <a:buNone/>
            </a:pPr>
            <a:r>
              <a:rPr lang="ru-RU" b="1" dirty="0"/>
              <a:t>Общие сведения</a:t>
            </a:r>
          </a:p>
          <a:p>
            <a:pPr marL="109537" indent="0" algn="just">
              <a:buNone/>
            </a:pPr>
            <a:r>
              <a:rPr lang="ru-RU" sz="2000" dirty="0"/>
              <a:t>Общая характеристика региона </a:t>
            </a:r>
          </a:p>
          <a:p>
            <a:pPr marL="109537" indent="0" algn="just">
              <a:buNone/>
            </a:pPr>
            <a:r>
              <a:rPr lang="ru-RU" sz="2000" dirty="0"/>
              <a:t>(площадь территории, численность проживающего населения, в т.ч. сельского, по полу и возрасту – дети (0-15 лет), подростки (15-17 лет), лица трудоспособного возраста и старше).</a:t>
            </a:r>
          </a:p>
          <a:p>
            <a:endParaRPr lang="ru-RU" dirty="0"/>
          </a:p>
          <a:p>
            <a:r>
              <a:rPr lang="ru-RU" dirty="0"/>
              <a:t>Приложение – паспорт региона в формате </a:t>
            </a:r>
            <a:r>
              <a:rPr lang="ru-RU" dirty="0" err="1"/>
              <a:t>Excel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03768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35</a:t>
            </a:fld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0BFC16-BBB8-4C70-92EE-A26732815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688"/>
            <a:ext cx="8189913" cy="5386412"/>
          </a:xfrm>
        </p:spPr>
        <p:txBody>
          <a:bodyPr/>
          <a:lstStyle/>
          <a:p>
            <a:pPr marL="109537" indent="0">
              <a:buNone/>
            </a:pPr>
            <a:r>
              <a:rPr lang="ru-RU" sz="2000" b="1" dirty="0"/>
              <a:t>РАЗДЕЛ 2 </a:t>
            </a:r>
          </a:p>
          <a:p>
            <a:pPr marL="109537" indent="0">
              <a:buNone/>
            </a:pPr>
            <a:r>
              <a:rPr lang="ru-RU" sz="2000" b="1" dirty="0"/>
              <a:t>Характеристика службы медицинской профилактики</a:t>
            </a:r>
          </a:p>
          <a:p>
            <a:pPr marL="109537" indent="0">
              <a:buNone/>
            </a:pPr>
            <a:endParaRPr lang="ru-RU" sz="2000" dirty="0"/>
          </a:p>
          <a:p>
            <a:pPr marL="109537" indent="0">
              <a:buNone/>
            </a:pPr>
            <a:r>
              <a:rPr lang="ru-RU" sz="1800" dirty="0"/>
              <a:t>В субъекте имеется: ЦОЗМП, ЦМП, другое (указать)</a:t>
            </a:r>
          </a:p>
          <a:p>
            <a:pPr marL="109537" indent="0">
              <a:buNone/>
            </a:pPr>
            <a:r>
              <a:rPr lang="ru-RU" sz="1800" dirty="0"/>
              <a:t>Указать название, дату создания, число Центров общественного здоровья и медицинской профилактики (далее ЦОЗМП/ЦМП) в регионе, </a:t>
            </a:r>
          </a:p>
          <a:p>
            <a:pPr marL="109537" indent="0">
              <a:buNone/>
            </a:pPr>
            <a:r>
              <a:rPr lang="ru-RU" sz="1800" dirty="0"/>
              <a:t>при наличии нескольких ЦОЗМП/ЦМП – пояснить их подчиненность.</a:t>
            </a:r>
          </a:p>
          <a:p>
            <a:pPr marL="109537" indent="0">
              <a:buNone/>
            </a:pPr>
            <a:endParaRPr lang="ru-RU" sz="1800" dirty="0"/>
          </a:p>
          <a:p>
            <a:pPr marL="109537" indent="0">
              <a:buNone/>
            </a:pPr>
            <a:r>
              <a:rPr lang="ru-RU" sz="1800" dirty="0"/>
              <a:t>Статус ЦОЗМП/ЦМП (юридическое лицо или нет, если не является юридическим лицом - на базе какой организации создан).</a:t>
            </a:r>
          </a:p>
          <a:p>
            <a:pPr marL="109537" indent="0">
              <a:buNone/>
            </a:pPr>
            <a:endParaRPr lang="ru-RU" sz="1800" dirty="0"/>
          </a:p>
          <a:p>
            <a:pPr marL="109537" indent="0">
              <a:buNone/>
            </a:pPr>
            <a:r>
              <a:rPr lang="ru-RU" sz="1800" dirty="0"/>
              <a:t>При наличии филиалов/отделений, наличии «входящих» подразделений (МИАЦ, ЦЗ, ВФД и т.п.). – перечислить, какие «входящие» подразделения имеются.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48353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36</a:t>
            </a:fld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B74D5B3C-0DDB-4778-B330-FF0967F0CC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1959" y="1556792"/>
            <a:ext cx="8315154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3593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0BE24583-5764-4D77-991B-DE8A948251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71600" y="-2385"/>
            <a:ext cx="7200800" cy="6609662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C0BB5C7-70F2-4C9E-9C26-657209D40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3538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F1EBE252-4899-4B9F-A50E-EF249074EB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4785" y="255271"/>
            <a:ext cx="8634430" cy="6153467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CA8B01C-5D64-4FA4-A71C-A1752C975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9729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74689DD6-D611-4302-BAAF-65B2F368E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4136"/>
            <a:ext cx="9013825" cy="6324602"/>
          </a:xfrm>
        </p:spPr>
        <p:txBody>
          <a:bodyPr/>
          <a:lstStyle/>
          <a:p>
            <a:pPr marL="109537" indent="0">
              <a:buNone/>
            </a:pPr>
            <a:r>
              <a:rPr lang="ru-RU" sz="2000" b="1" dirty="0"/>
              <a:t>РАЗДЕЛ 3 </a:t>
            </a:r>
          </a:p>
          <a:p>
            <a:pPr marL="109537" indent="0">
              <a:buNone/>
            </a:pPr>
            <a:r>
              <a:rPr lang="ru-RU" sz="2000" b="1" dirty="0"/>
              <a:t>Пояснения к отчетной форме №70</a:t>
            </a:r>
          </a:p>
          <a:p>
            <a:r>
              <a:rPr lang="ru-RU" sz="1600" dirty="0"/>
              <a:t>При объединении ЦОЗМП/ЦМП с ЦЗ, ВФД и/или МИАЦ сведения по штатам указать в таблицах для каждого подразделения отдельно (ЦМП, ЦЗ, ВФД).</a:t>
            </a:r>
          </a:p>
          <a:p>
            <a:r>
              <a:rPr lang="ru-RU" sz="1600" dirty="0"/>
              <a:t>Таблица 1001 – указывать только подразделения медицинской профилактики</a:t>
            </a:r>
          </a:p>
          <a:p>
            <a:r>
              <a:rPr lang="ru-RU" sz="1600" dirty="0"/>
              <a:t>Таблица 1200 – указать только штаты подразделения медицинской профилактики</a:t>
            </a:r>
          </a:p>
          <a:p>
            <a:r>
              <a:rPr lang="ru-RU" sz="1600" dirty="0"/>
              <a:t>Таблица 2002 – в строку «подготовлено методических материалов» включать только методические разработки и не включать памятки, листовки и другой раздаточный материал.</a:t>
            </a:r>
          </a:p>
          <a:p>
            <a:r>
              <a:rPr lang="ru-RU" sz="1600" dirty="0"/>
              <a:t>Таблица 2003 – указать число исследований и число респондентов.</a:t>
            </a:r>
          </a:p>
          <a:p>
            <a:r>
              <a:rPr lang="ru-RU" sz="1600" dirty="0"/>
              <a:t>Таблица 3000 – в разделе «материалы для медицинских работников» указать наименования подготовленных материалов.</a:t>
            </a:r>
          </a:p>
          <a:p>
            <a:r>
              <a:rPr lang="ru-RU" sz="1600" dirty="0"/>
              <a:t>Таблица 4000 – указать наличие государственной Программы региона «Развитие здравоохранения» и подпрограммы в ней «Профилактика заболеваний и формирование здорового образа жизни», наименование и число региональных, муниципальных и других программ и проектов, реализуемых в регионе.</a:t>
            </a:r>
          </a:p>
          <a:p>
            <a:r>
              <a:rPr lang="ru-RU" sz="1600" dirty="0"/>
              <a:t>Таблица 6000 – при объединении с ЦЗ и/или ВФД сведения указать отдельно по каждому подразделению (ЦОЗМП/ЦМП, ЦЗ, ВФД). Указать перечень специалистов, оказывающих платные услуги.</a:t>
            </a:r>
          </a:p>
          <a:p>
            <a:r>
              <a:rPr lang="ru-RU" sz="1600" dirty="0"/>
              <a:t>Таблица 7000 – включать только финансовые средства, полученные на профилактическую работу с населением, не включать заработную плату и др. (указать сведения по финансированию в соответствии с таблицей 4 «Источники финансирования»)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910E050-750C-4E6E-ADCE-A37B1B27D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896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9FF52D5-7FB1-4627-80DD-31B6367FB6B4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ru-RU" sz="1000">
              <a:latin typeface="+mn-lt"/>
            </a:endParaRPr>
          </a:p>
        </p:txBody>
      </p:sp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250825" y="315913"/>
            <a:ext cx="8642350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42900" algn="just"/>
            <a:endParaRPr lang="ru-RU" sz="2400" b="1" dirty="0"/>
          </a:p>
          <a:p>
            <a:pPr indent="342900" algn="just"/>
            <a:endParaRPr lang="ru-RU" sz="2400" b="1" dirty="0"/>
          </a:p>
          <a:p>
            <a:pPr indent="342900" algn="just"/>
            <a:r>
              <a:rPr lang="ru-RU" sz="2000" b="1" dirty="0"/>
              <a:t>Отчетная </a:t>
            </a:r>
            <a:r>
              <a:rPr lang="ru-RU" sz="2000" b="1" dirty="0">
                <a:hlinkClick r:id="rId2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форма № 70</a:t>
            </a:r>
            <a:r>
              <a:rPr lang="ru-RU" sz="2000" b="1" dirty="0"/>
              <a:t> "Сведения о деятельности Центров медицинской профилактики" является годовой отчетной формой отраслевой статистической отчетности  ЦМП, как самостоятельных, так и находящихся в составе других медицинских организаций. </a:t>
            </a:r>
          </a:p>
          <a:p>
            <a:pPr indent="342900" algn="just"/>
            <a:endParaRPr lang="ru-RU" sz="2000" b="1" dirty="0"/>
          </a:p>
          <a:p>
            <a:pPr indent="342900" algn="just"/>
            <a:r>
              <a:rPr lang="ru-RU" sz="2000" dirty="0"/>
              <a:t>Под ЦМП в составе других медицинских организаций понимается структурное подразделение учреждения здравоохранения, на которое возложено организационно-методическое и оперативное руководство профилактической работой учреждений здравоохранения на курируемой территории (в регионе). </a:t>
            </a:r>
          </a:p>
          <a:p>
            <a:pPr indent="342900" algn="just"/>
            <a:r>
              <a:rPr lang="ru-RU" sz="2000" dirty="0"/>
              <a:t>Это может быть центр медицинской профилактики или, как исключение, отделение медицинской профилактики на которое возложены функции центра медицинской профилактики </a:t>
            </a:r>
            <a:endParaRPr lang="ru-RU" sz="2400" dirty="0"/>
          </a:p>
          <a:p>
            <a:pPr indent="342900" algn="just"/>
            <a:endParaRPr lang="ru-RU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7AAB7A-5955-4CDC-ADA0-40F457DD92D8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334B6E13-D53C-4F35-97A0-9BD3EBE15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3" y="1481138"/>
            <a:ext cx="8834312" cy="4525962"/>
          </a:xfrm>
        </p:spPr>
        <p:txBody>
          <a:bodyPr/>
          <a:lstStyle/>
          <a:p>
            <a:pPr marL="109537" indent="0">
              <a:buNone/>
            </a:pPr>
            <a:r>
              <a:rPr lang="ru-RU" b="1" dirty="0"/>
              <a:t>РАЗДЕЛ 4 </a:t>
            </a:r>
          </a:p>
          <a:p>
            <a:pPr marL="109537" indent="0">
              <a:buNone/>
            </a:pPr>
            <a:r>
              <a:rPr lang="ru-RU" b="1" dirty="0"/>
              <a:t>Деятельность центра общественного здоровья и медицинской профилактики/</a:t>
            </a:r>
          </a:p>
          <a:p>
            <a:pPr marL="109537" indent="0">
              <a:buNone/>
            </a:pPr>
            <a:r>
              <a:rPr lang="ru-RU" b="1" dirty="0"/>
              <a:t>Центра медицинской профилактики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F11FB84D-1BCC-4475-806A-E54E28DD1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37A7B7A-4FBA-4D11-BEAC-072A1A640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4337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C8361140-36BB-4574-A23D-90A886DE7B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738093"/>
              </p:ext>
            </p:extLst>
          </p:nvPr>
        </p:nvGraphicFramePr>
        <p:xfrm>
          <a:off x="1701677" y="290914"/>
          <a:ext cx="7128792" cy="6117824"/>
        </p:xfrm>
        <a:graphic>
          <a:graphicData uri="http://schemas.openxmlformats.org/drawingml/2006/table">
            <a:tbl>
              <a:tblPr firstRow="1" firstCol="1" bandRow="1"/>
              <a:tblGrid>
                <a:gridCol w="622482">
                  <a:extLst>
                    <a:ext uri="{9D8B030D-6E8A-4147-A177-3AD203B41FA5}">
                      <a16:colId xmlns:a16="http://schemas.microsoft.com/office/drawing/2014/main" val="3095920973"/>
                    </a:ext>
                  </a:extLst>
                </a:gridCol>
                <a:gridCol w="6506310">
                  <a:extLst>
                    <a:ext uri="{9D8B030D-6E8A-4147-A177-3AD203B41FA5}">
                      <a16:colId xmlns:a16="http://schemas.microsoft.com/office/drawing/2014/main" val="2468561075"/>
                    </a:ext>
                  </a:extLst>
                </a:gridCol>
              </a:tblGrid>
              <a:tr h="4688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57" marR="59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основных функций и мероприятий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57" marR="59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2306119"/>
                  </a:ext>
                </a:extLst>
              </a:tr>
              <a:tr h="2267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57" marR="59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Основная деятельность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57" marR="59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4085063"/>
                  </a:ext>
                </a:extLst>
              </a:tr>
              <a:tr h="11949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57" marR="59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Разработка, реализация и оценка эффективности мер, направленных на снижение заболеваемости и предотвратимой смертности от неинфекционных заболеваний, увеличение ожидаемой продолжительности здоровой жизни за счет увеличения доли лиц, ведущих здоровый образ жизни (далее - укрепление общественного здоровья)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57" marR="59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2901039"/>
                  </a:ext>
                </a:extLst>
              </a:tr>
              <a:tr h="2267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57" marR="59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Указать какие мероприятия проводятся, какие меры оцениваются и как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57" marR="59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2205528"/>
                  </a:ext>
                </a:extLst>
              </a:tr>
              <a:tr h="7108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57" marR="59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 и реализация региональных программ укрепления общественного здоровья, содержащих мероприятия по профилактике неинфекционных заболеваний, формированию здорового образа жизни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57" marR="59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5276991"/>
                  </a:ext>
                </a:extLst>
              </a:tr>
              <a:tr h="4688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57" marR="59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Профилактические программы, в разработке и реализации которых принимал участие ЦОЗМП/ЦМП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57" marR="59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3337082"/>
                  </a:ext>
                </a:extLst>
              </a:tr>
              <a:tr h="2267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2.1.1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57" marR="59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федеральные (число, название программ и проектов)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57" marR="59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6145112"/>
                  </a:ext>
                </a:extLst>
              </a:tr>
              <a:tr h="2267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2.1.2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57" marR="59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региональные (число, название программ и проектов)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57" marR="59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6776624"/>
                  </a:ext>
                </a:extLst>
              </a:tr>
              <a:tr h="2267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2.1.3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57" marR="59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муниципальные (число, название программ и проектов)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57" marR="59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1448878"/>
                  </a:ext>
                </a:extLst>
              </a:tr>
              <a:tr h="2267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2.1.4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57" marR="59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корпоративные (число, название программ и проектов)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57" marR="59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7564033"/>
                  </a:ext>
                </a:extLst>
              </a:tr>
              <a:tr h="2267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2.1.5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57" marR="59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международные (число, название программ и проектов)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57" marR="59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740993"/>
                  </a:ext>
                </a:extLst>
              </a:tr>
              <a:tr h="4688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57" marR="59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 и реализация мероприятий, направленных на формирование здорового образа жизни у детей и молодежи, в субъекте Российской Федерации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57" marR="59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3016931"/>
                  </a:ext>
                </a:extLst>
              </a:tr>
              <a:tr h="4688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57" marR="59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мероприятия, в разработке и реализации которых принимал участие ЦОЗМП/ЦМП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57" marR="59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282608"/>
                  </a:ext>
                </a:extLst>
              </a:tr>
              <a:tr h="2267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3.1.1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57" marR="59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региональные (число, название, число участников/охват населения)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57" marR="59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223310"/>
                  </a:ext>
                </a:extLst>
              </a:tr>
              <a:tr h="2267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3.1.2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57" marR="59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муниципальные (число, название, число участников/охват населения)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57" marR="59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4142411"/>
                  </a:ext>
                </a:extLst>
              </a:tr>
              <a:tr h="2267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3.1.3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57" marR="59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корпоративные (число, название, число участников/охват населения)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57" marR="590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2458402"/>
                  </a:ext>
                </a:extLst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93D574F-16AC-4592-8550-90E0417D6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3820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84C96398-BEC2-4FBC-89D3-F43D581FB7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6676758"/>
              </p:ext>
            </p:extLst>
          </p:nvPr>
        </p:nvGraphicFramePr>
        <p:xfrm>
          <a:off x="539552" y="851758"/>
          <a:ext cx="8280920" cy="5328590"/>
        </p:xfrm>
        <a:graphic>
          <a:graphicData uri="http://schemas.openxmlformats.org/drawingml/2006/table">
            <a:tbl>
              <a:tblPr firstRow="1" firstCol="1" bandRow="1"/>
              <a:tblGrid>
                <a:gridCol w="8280920">
                  <a:extLst>
                    <a:ext uri="{9D8B030D-6E8A-4147-A177-3AD203B41FA5}">
                      <a16:colId xmlns:a16="http://schemas.microsoft.com/office/drawing/2014/main" val="2374630032"/>
                    </a:ext>
                  </a:extLst>
                </a:gridCol>
              </a:tblGrid>
              <a:tr h="470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Демография и статистика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381471"/>
                  </a:ext>
                </a:extLst>
              </a:tr>
              <a:tr h="19750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67005" algn="l"/>
                        </a:tabLs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Анализ смертности от неинфекционных заболеваний на региональном и муниципальном уровне с оценкой географических, половозрастных и социальных факторов, включая оценку ожидаемой продолжительности жизни и повозрастных коэффициентов смертности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76689"/>
                  </a:ext>
                </a:extLst>
              </a:tr>
              <a:tr h="971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наличие утвержденных целевых показателей для оценки (если разработаны – перечислить)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8258395"/>
                  </a:ext>
                </a:extLst>
              </a:tr>
              <a:tr h="47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региональные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9908373"/>
                  </a:ext>
                </a:extLst>
              </a:tr>
              <a:tr h="47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муниципальных образований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0577672"/>
                  </a:ext>
                </a:extLst>
              </a:tr>
              <a:tr h="971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наличие системы мониторинга показателей (если есть – описать кратко (кто проводит, как, периодичность предоставления и т.д.))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0410664"/>
                  </a:ext>
                </a:extLst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B633F77-84AA-42F7-9799-867DA656B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17836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E6CF8C35-E1FD-43E5-865C-61B249BE05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1017536"/>
              </p:ext>
            </p:extLst>
          </p:nvPr>
        </p:nvGraphicFramePr>
        <p:xfrm>
          <a:off x="457200" y="274638"/>
          <a:ext cx="8363273" cy="6094727"/>
        </p:xfrm>
        <a:graphic>
          <a:graphicData uri="http://schemas.openxmlformats.org/drawingml/2006/table">
            <a:tbl>
              <a:tblPr firstRow="1" firstCol="1" bandRow="1"/>
              <a:tblGrid>
                <a:gridCol w="8363273">
                  <a:extLst>
                    <a:ext uri="{9D8B030D-6E8A-4147-A177-3AD203B41FA5}">
                      <a16:colId xmlns:a16="http://schemas.microsoft.com/office/drawing/2014/main" val="3839938015"/>
                    </a:ext>
                  </a:extLst>
                </a:gridCol>
              </a:tblGrid>
              <a:tr h="2213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Мероприятия в области гигиенического обучения и воспитания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66" marR="58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4563738"/>
                  </a:ext>
                </a:extLst>
              </a:tr>
              <a:tr h="6937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Повышение эффективности пропаганды и обучения навыкам здорового образа жизни и профилактики неинфекционных заболеваний в рамках общеобразовательных программ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66" marR="58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2639407"/>
                  </a:ext>
                </a:extLst>
              </a:tr>
              <a:tr h="6937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конференции, круглые столы, совещания, общественные слушания, организованные ЦОЗМП/ЦМП (указать число, тематику, количество участников)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66" marR="58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7942340"/>
                  </a:ext>
                </a:extLst>
              </a:tr>
              <a:tr h="221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посвященные комплексным вопросам профилактики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66" marR="58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027177"/>
                  </a:ext>
                </a:extLst>
              </a:tr>
              <a:tr h="221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посвященные отдельным факторам риска ХНИЗ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66" marR="58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4685644"/>
                  </a:ext>
                </a:extLst>
              </a:tr>
              <a:tr h="6937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конференции, круглые столы, совещания, общественные слушания, организованные другими организациями, в которых принимали участие сотрудники ЦОЗМП/ЦМП (указать число, тематику, количество участников)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66" marR="58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035023"/>
                  </a:ext>
                </a:extLst>
              </a:tr>
              <a:tr h="221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другое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66" marR="58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663020"/>
                  </a:ext>
                </a:extLst>
              </a:tr>
              <a:tr h="6937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организация и участие в проведении массовых мероприятий, акций, круглых столов, научно-практических конференций по вопросам укрепления общественного здоровья (указать число, тематику, количество участников)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66" marR="58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235327"/>
                  </a:ext>
                </a:extLst>
              </a:tr>
              <a:tr h="6937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Подготовка предложений по созданию на региональном и муниципальном уровнях условий, обеспечивающих возможность ведения здорового образа жизни, систематических занятий физической культурой и спортом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66" marR="58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4618605"/>
                  </a:ext>
                </a:extLst>
              </a:tr>
              <a:tr h="457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предложения, в разработке и реализации которых принимал участие ЦОЗМП/ЦМП (перечислить)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66" marR="58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959192"/>
                  </a:ext>
                </a:extLst>
              </a:tr>
              <a:tr h="457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мероприятия, реализуемые на региональном уровне (перечень с учетом межведомственного взаимодействия)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66" marR="58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8400842"/>
                  </a:ext>
                </a:extLst>
              </a:tr>
              <a:tr h="6937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мероприятия, реализуемые на муниципальном уровне (перечень, с учетом мероприятий, предложенных органами управления муниципальных образований)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66" marR="58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9205417"/>
                  </a:ext>
                </a:extLst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EE0934C-41CA-47C7-BDEB-24664047E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43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16366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C6351CB9-11F1-44A8-9D13-78E9230C05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2852859"/>
              </p:ext>
            </p:extLst>
          </p:nvPr>
        </p:nvGraphicFramePr>
        <p:xfrm>
          <a:off x="876922" y="107077"/>
          <a:ext cx="8136903" cy="6431255"/>
        </p:xfrm>
        <a:graphic>
          <a:graphicData uri="http://schemas.openxmlformats.org/drawingml/2006/table">
            <a:tbl>
              <a:tblPr firstRow="1" firstCol="1" bandRow="1"/>
              <a:tblGrid>
                <a:gridCol w="710509">
                  <a:extLst>
                    <a:ext uri="{9D8B030D-6E8A-4147-A177-3AD203B41FA5}">
                      <a16:colId xmlns:a16="http://schemas.microsoft.com/office/drawing/2014/main" val="2584891022"/>
                    </a:ext>
                  </a:extLst>
                </a:gridCol>
                <a:gridCol w="7426394">
                  <a:extLst>
                    <a:ext uri="{9D8B030D-6E8A-4147-A177-3AD203B41FA5}">
                      <a16:colId xmlns:a16="http://schemas.microsoft.com/office/drawing/2014/main" val="4171930186"/>
                    </a:ext>
                  </a:extLst>
                </a:gridCol>
              </a:tblGrid>
              <a:tr h="8526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09" marR="52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 и проведение коммуникационных кампаний, направленных на повышение ответственности граждан за свое здоровье, осознание ценности человеческой жизни и здоровья, формирование культуры здоровья в различных возрастных и социальных группах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09" marR="52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831968"/>
                  </a:ext>
                </a:extLst>
              </a:tr>
              <a:tr h="419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09" marR="52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массовые акции и мероприятия для населения, организованные ЦОЗМП/ЦМП (указать число, тематику, количество участников)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09" marR="52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3442532"/>
                  </a:ext>
                </a:extLst>
              </a:tr>
              <a:tr h="202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7.1.1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09" marR="52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посвященные комплексным вопросам профилактики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09" marR="52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5580747"/>
                  </a:ext>
                </a:extLst>
              </a:tr>
              <a:tr h="202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7.1.2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09" marR="52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посвященные диспансеризации и ПМО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09" marR="52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446076"/>
                  </a:ext>
                </a:extLst>
              </a:tr>
              <a:tr h="202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7.1.3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09" marR="52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обучающие оказанию первой помощи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09" marR="52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676000"/>
                  </a:ext>
                </a:extLst>
              </a:tr>
              <a:tr h="202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7.1.4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09" marR="52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посвященные профилактике отдельных факторов риска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09" marR="52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4436444"/>
                  </a:ext>
                </a:extLst>
              </a:tr>
              <a:tr h="202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09" marR="52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Работа со СМИ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09" marR="52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7102134"/>
                  </a:ext>
                </a:extLst>
              </a:tr>
              <a:tr h="419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7.2.1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09" marR="52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телепередачи по вопросам профилактики с участием специалистов ЦОЗМП/ЦМП (чисто, тематика)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09" marR="52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44196"/>
                  </a:ext>
                </a:extLst>
              </a:tr>
              <a:tr h="6361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7.2.2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09" marR="52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социальные сети и мессенджеры, в которых организованы информационные каналы ЦОЗМП/ЦМП и регулярные публикации (название, перечень публикаций)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09" marR="52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8844631"/>
                  </a:ext>
                </a:extLst>
              </a:tr>
              <a:tr h="202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7.2.3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09" marR="52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публикации в печатных изданиях (количество, название, где опубликованы)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09" marR="52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6597419"/>
                  </a:ext>
                </a:extLst>
              </a:tr>
              <a:tr h="2029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7.2.4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09" marR="52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наличие сайта ЦОЗМП/ЦМП (если есть – предоставить ссылку)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09" marR="52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9796168"/>
                  </a:ext>
                </a:extLst>
              </a:tr>
              <a:tr h="6361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7.2.5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09" marR="52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публикации на сайте ЦОЗМП/ЦМП по вопросам ЗОЖ, коррекции ФР и профилактики заболеваний, правилам оказания первой помощи (число публикаций)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09" marR="52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2215914"/>
                  </a:ext>
                </a:extLst>
              </a:tr>
              <a:tr h="6361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09" marR="52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Работа горячей линии/телефона доверия по вопросам профилактики заболеваний и ЗОЖ с участием специалистов ЦОЗМП/ЦМП (наличие, число принятых обращений)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09" marR="52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2447297"/>
                  </a:ext>
                </a:extLst>
              </a:tr>
              <a:tr h="6361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09" marR="52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 и реализация программ информирования беременных и рожениц по вопросам укрепления здоровья матери и ребенка, включая важность грудного вскармливания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09" marR="52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2130082"/>
                  </a:ext>
                </a:extLst>
              </a:tr>
              <a:tr h="419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09" marR="52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программы, в разработке и реализации которых принимал участие ЦОЗМП/ЦМП (число, название)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09" marR="526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407592"/>
                  </a:ext>
                </a:extLst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68E7F03-F403-479B-A8D0-1F606AE13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44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47994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CDCE51B6-27A9-4B1A-8891-79DD95942F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0510062"/>
              </p:ext>
            </p:extLst>
          </p:nvPr>
        </p:nvGraphicFramePr>
        <p:xfrm>
          <a:off x="467545" y="260648"/>
          <a:ext cx="8179568" cy="6148089"/>
        </p:xfrm>
        <a:graphic>
          <a:graphicData uri="http://schemas.openxmlformats.org/drawingml/2006/table">
            <a:tbl>
              <a:tblPr firstRow="1" firstCol="1" bandRow="1"/>
              <a:tblGrid>
                <a:gridCol w="714235">
                  <a:extLst>
                    <a:ext uri="{9D8B030D-6E8A-4147-A177-3AD203B41FA5}">
                      <a16:colId xmlns:a16="http://schemas.microsoft.com/office/drawing/2014/main" val="3646708940"/>
                    </a:ext>
                  </a:extLst>
                </a:gridCol>
                <a:gridCol w="7465333">
                  <a:extLst>
                    <a:ext uri="{9D8B030D-6E8A-4147-A177-3AD203B41FA5}">
                      <a16:colId xmlns:a16="http://schemas.microsoft.com/office/drawing/2014/main" val="4077460092"/>
                    </a:ext>
                  </a:extLst>
                </a:gridCol>
              </a:tblGrid>
              <a:tr h="13417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42" marR="65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Разработка, реализация и оценка эффективности региональных программ по популяризации рационального питания, ликвидации </a:t>
                      </a:r>
                      <a:r>
                        <a:rPr lang="ru-RU" sz="14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микронутриентной</a:t>
                      </a: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недостаточности, прежде всего дефицита йода, увеличению потребления овощей и фруктов, пищевых волокон, рыбы и морепродуктов, снижению избыточного потребления гражданами соли, сахара, насыщенных жиров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42" marR="65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952027"/>
                  </a:ext>
                </a:extLst>
              </a:tr>
              <a:tr h="5264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42" marR="65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программы, в разработке и реализации которых принимал участие ЦОЗМП/ЦМП (число, название)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42" marR="65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1311085"/>
                  </a:ext>
                </a:extLst>
              </a:tr>
              <a:tr h="7981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42" marR="65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наличие мониторинга эффективности мероприятий, выполняемых в рамках реализуемых программ (какие показатели оцениваются, исполнители, кратность предоставления)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42" marR="65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2939036"/>
                  </a:ext>
                </a:extLst>
              </a:tr>
              <a:tr h="21571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42" marR="65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Разработка, реализация и оценка эффективности мер по профилактике хронических неинфекционных заболеваний у людей старшего возраста, включающих повышение физической активности данной категории граждан, сокращения потребления (распития) ими алкогольной продукции и потребления табака, повышения информированности граждан о возраст-ассоциированных заболеваниях и информирование общества по вопросам качества жизни граждан старшего поколения, ранней диагностики возраст-ассоциированных неинфекционных заболеваний и факторов риска их развития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42" marR="65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0699033"/>
                  </a:ext>
                </a:extLst>
              </a:tr>
              <a:tr h="5264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42" marR="65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программы, в разработке и реализации которых принимал участие ЦОЗМП/ЦМП (число, название)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42" marR="65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9073423"/>
                  </a:ext>
                </a:extLst>
              </a:tr>
              <a:tr h="7981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42" marR="65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наличие мониторинга эффективности мероприятий, выполняемых в рамках реализуемых программ (какие показатели оцениваются, исполнители, кратность предоставления)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42" marR="652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7869906"/>
                  </a:ext>
                </a:extLst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0E84094-3E7D-4492-9F16-E112718A9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45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92636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970D2288-32B3-4613-8CB2-431ECE380B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4822707"/>
              </p:ext>
            </p:extLst>
          </p:nvPr>
        </p:nvGraphicFramePr>
        <p:xfrm>
          <a:off x="381695" y="79314"/>
          <a:ext cx="8762305" cy="6573393"/>
        </p:xfrm>
        <a:graphic>
          <a:graphicData uri="http://schemas.openxmlformats.org/drawingml/2006/table">
            <a:tbl>
              <a:tblPr firstRow="1" firstCol="1" bandRow="1"/>
              <a:tblGrid>
                <a:gridCol w="765119">
                  <a:extLst>
                    <a:ext uri="{9D8B030D-6E8A-4147-A177-3AD203B41FA5}">
                      <a16:colId xmlns:a16="http://schemas.microsoft.com/office/drawing/2014/main" val="3069126556"/>
                    </a:ext>
                  </a:extLst>
                </a:gridCol>
                <a:gridCol w="7997186">
                  <a:extLst>
                    <a:ext uri="{9D8B030D-6E8A-4147-A177-3AD203B41FA5}">
                      <a16:colId xmlns:a16="http://schemas.microsoft.com/office/drawing/2014/main" val="3075870595"/>
                    </a:ext>
                  </a:extLst>
                </a:gridCol>
              </a:tblGrid>
              <a:tr h="411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Организационно-методическое сопровождение деятельности медицинских организаций и их структурных подразделений, обучение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1136072"/>
                  </a:ext>
                </a:extLst>
              </a:tr>
              <a:tr h="6232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Разработка, реализация и оценка эффективности мер, направленных на совершенствование деятельности медицинских организаций и их структурных подразделений, осуществляющих профилактику неинфекционных заболеваний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185822"/>
                  </a:ext>
                </a:extLst>
              </a:tr>
              <a:tr h="411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перечень мер, в разработке и реализации которых принимал участие ЦОЗМП/ЦМП (число, название)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1436433"/>
                  </a:ext>
                </a:extLst>
              </a:tr>
              <a:tr h="411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наличие мониторинга эффективности реализуемых мер (какие показатели оцениваются, исполнители, кратность предоставления)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7802290"/>
                  </a:ext>
                </a:extLst>
              </a:tr>
              <a:tr h="411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Проведение занятий с медицинскими работниками по вопросам профилактики и формированию ЗОЖ у населения (число занятий, число участников)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9769877"/>
                  </a:ext>
                </a:extLst>
              </a:tr>
              <a:tr h="5557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11.3.1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 сотрудниками отделений/кабинетов МП: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 сотрудниками ЦЗ: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2853991"/>
                  </a:ext>
                </a:extLst>
              </a:tr>
              <a:tr h="198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11.3.2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 сотрудниками медицинских организаций (за исключением стр. 11.3.1)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7117227"/>
                  </a:ext>
                </a:extLst>
              </a:tr>
              <a:tr h="198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11.3.3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 сотрудниками санаторно-курортных организаций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5111453"/>
                  </a:ext>
                </a:extLst>
              </a:tr>
              <a:tr h="198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11.3.4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 сотрудниками других организаций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7397595"/>
                  </a:ext>
                </a:extLst>
              </a:tr>
              <a:tr h="411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Проведение занятий по вопросам проведения диспансеризации и ПМО (число занятий, число участников)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4747424"/>
                  </a:ext>
                </a:extLst>
              </a:tr>
              <a:tr h="411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 распорядительных и методических материалов (количество наименований)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921240"/>
                  </a:ext>
                </a:extLst>
              </a:tr>
              <a:tr h="198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11.5.1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медицинских организаций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8386511"/>
                  </a:ext>
                </a:extLst>
              </a:tr>
              <a:tr h="198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11.5.2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образовательных организаций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6453555"/>
                  </a:ext>
                </a:extLst>
              </a:tr>
              <a:tr h="198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11.5.3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организаций культуры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9138878"/>
                  </a:ext>
                </a:extLst>
              </a:tr>
              <a:tr h="198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11.5.4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организаций физической культуры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4030499"/>
                  </a:ext>
                </a:extLst>
              </a:tr>
              <a:tr h="198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11.5.5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СМИ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462588"/>
                  </a:ext>
                </a:extLst>
              </a:tr>
              <a:tr h="198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11.5.6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муниципальных органов власти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801421"/>
                  </a:ext>
                </a:extLst>
              </a:tr>
              <a:tr h="198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11.5.7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членов общественных организаций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9526370"/>
                  </a:ext>
                </a:extLst>
              </a:tr>
              <a:tr h="198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11.5.8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волонтеров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54" marR="53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3357982"/>
                  </a:ext>
                </a:extLst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0B96880-7B93-4870-BB5C-6F1B7D776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46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14667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50B94A24-5BEA-45E1-8D0E-5CF8E58F7D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0113029"/>
              </p:ext>
            </p:extLst>
          </p:nvPr>
        </p:nvGraphicFramePr>
        <p:xfrm>
          <a:off x="457200" y="274638"/>
          <a:ext cx="8363272" cy="6540678"/>
        </p:xfrm>
        <a:graphic>
          <a:graphicData uri="http://schemas.openxmlformats.org/drawingml/2006/table">
            <a:tbl>
              <a:tblPr firstRow="1" firstCol="1" bandRow="1"/>
              <a:tblGrid>
                <a:gridCol w="730276">
                  <a:extLst>
                    <a:ext uri="{9D8B030D-6E8A-4147-A177-3AD203B41FA5}">
                      <a16:colId xmlns:a16="http://schemas.microsoft.com/office/drawing/2014/main" val="3866401911"/>
                    </a:ext>
                  </a:extLst>
                </a:gridCol>
                <a:gridCol w="7632996">
                  <a:extLst>
                    <a:ext uri="{9D8B030D-6E8A-4147-A177-3AD203B41FA5}">
                      <a16:colId xmlns:a16="http://schemas.microsoft.com/office/drawing/2014/main" val="430852494"/>
                    </a:ext>
                  </a:extLst>
                </a:gridCol>
              </a:tblGrid>
              <a:tr h="463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Проведение мониторинга, анализ распространенности ФР ХНИЗ, проведение эпидемиологических исследований, проведение социологических опросов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089155"/>
                  </a:ext>
                </a:extLst>
              </a:tr>
              <a:tr h="463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Мониторинг и анализ распространенности факторов риска неинфекционных заболеваний на региональном и муниципальном уровне, в том числе проведение эпидемиологических исследований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3535"/>
                  </a:ext>
                </a:extLst>
              </a:tr>
              <a:tr h="463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Наличие мониторинга распространенности факторов риска неинфекционных заболеваний на региональном уровне (указать перечень показателей, исполнителя, кратность предоставления)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8067602"/>
                  </a:ext>
                </a:extLst>
              </a:tr>
              <a:tr h="463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Наличие мониторинга распространенности факторов риска неинфекционных заболеваний на муниципальном уровне (указать перечень показателей, исполнителя, кратность предоставления)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4154887"/>
                  </a:ext>
                </a:extLst>
              </a:tr>
              <a:tr h="305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12.2.1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муниципальных образований, участвующих в мониторинге (от общего числа муниципальных образований субъекта)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0283437"/>
                  </a:ext>
                </a:extLst>
              </a:tr>
              <a:tr h="305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Изучение информированности населения о факторах риска развития ХНИЗ (указать число завершенных исследований, число респондентов)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5498104"/>
                  </a:ext>
                </a:extLst>
              </a:tr>
              <a:tr h="305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12.2.1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 нескольких ФР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6833060"/>
                  </a:ext>
                </a:extLst>
              </a:tr>
              <a:tr h="305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12.2.2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недостаточности физической активности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8306459"/>
                  </a:ext>
                </a:extLst>
              </a:tr>
              <a:tr h="305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12.2.3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нерационального питания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674024"/>
                  </a:ext>
                </a:extLst>
              </a:tr>
              <a:tr h="305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12.2.4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избыточной массы тела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9695446"/>
                  </a:ext>
                </a:extLst>
              </a:tr>
              <a:tr h="305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12.2.5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курения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9384432"/>
                  </a:ext>
                </a:extLst>
              </a:tr>
              <a:tr h="305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12.2.6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артериальной гипертензии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5756418"/>
                  </a:ext>
                </a:extLst>
              </a:tr>
              <a:tr h="305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12.2.7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гиперхолистеринемии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1837474"/>
                  </a:ext>
                </a:extLst>
              </a:tr>
              <a:tr h="305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12.2.8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гипергликемии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5623056"/>
                  </a:ext>
                </a:extLst>
              </a:tr>
              <a:tr h="305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12.2.9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пагубного потребления алкоголя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0260955"/>
                  </a:ext>
                </a:extLst>
              </a:tr>
              <a:tr h="305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Изучение информированности населения о диспансеризации и ПМО (число завершенных исследований, число респондентов)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5681147"/>
                  </a:ext>
                </a:extLst>
              </a:tr>
              <a:tr h="305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Изучение информированности населения о правилах оказания первой помощи (число завершенных исследований, число респондентов)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8332093"/>
                  </a:ext>
                </a:extLst>
              </a:tr>
              <a:tr h="305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Другие исследования (указать какие, число завершенных исследований, число респондентов)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419" marR="494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7772143"/>
                  </a:ext>
                </a:extLst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EBEAD56-FCDA-4CD2-968C-F9DFE67AF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47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8666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1EE52995-A0A6-4A2E-B64D-2AD2B81A13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1405381"/>
              </p:ext>
            </p:extLst>
          </p:nvPr>
        </p:nvGraphicFramePr>
        <p:xfrm>
          <a:off x="251520" y="332656"/>
          <a:ext cx="8762305" cy="5865469"/>
        </p:xfrm>
        <a:graphic>
          <a:graphicData uri="http://schemas.openxmlformats.org/drawingml/2006/table">
            <a:tbl>
              <a:tblPr firstRow="1" firstCol="1" bandRow="1"/>
              <a:tblGrid>
                <a:gridCol w="765120">
                  <a:extLst>
                    <a:ext uri="{9D8B030D-6E8A-4147-A177-3AD203B41FA5}">
                      <a16:colId xmlns:a16="http://schemas.microsoft.com/office/drawing/2014/main" val="134636350"/>
                    </a:ext>
                  </a:extLst>
                </a:gridCol>
                <a:gridCol w="7997185">
                  <a:extLst>
                    <a:ext uri="{9D8B030D-6E8A-4147-A177-3AD203B41FA5}">
                      <a16:colId xmlns:a16="http://schemas.microsoft.com/office/drawing/2014/main" val="2906794815"/>
                    </a:ext>
                  </a:extLst>
                </a:gridCol>
              </a:tblGrid>
              <a:tr h="260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Межведомственное взаимодействие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6293812"/>
                  </a:ext>
                </a:extLst>
              </a:tr>
              <a:tr h="5386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Организация межведомственного взаимодействия на региональном, муниципальном уровне по вопросам общественного здоровья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7177663"/>
                  </a:ext>
                </a:extLst>
              </a:tr>
              <a:tr h="12628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Наличие в регионе межведомственного координационного Совета (может иметь другое название) по профилактике ХНИЗ и формированию ЗОЖ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представить документ об утверждении губернатором (при наличии Совета) – как приложение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515543"/>
                  </a:ext>
                </a:extLst>
              </a:tr>
              <a:tr h="5386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13.1.1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 наличии Совета предоставить документ об утверждении губернатором (как приложение)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4285298"/>
                  </a:ext>
                </a:extLst>
              </a:tr>
              <a:tr h="1094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Взаимодействие с образовательными организациями, организациями физической культуры, некоммерческими организациями, включая волонтерские организации, в целях разработки и реализации региональных, муниципальных и корпоративных программ укрепления общественного здоровья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0742773"/>
                  </a:ext>
                </a:extLst>
              </a:tr>
              <a:tr h="260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перечень программ и проектов (число, название)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3291535"/>
                  </a:ext>
                </a:extLst>
              </a:tr>
              <a:tr h="5386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перечень взаимодействующих организаций (в рамках указанных программ и проектов)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3755719"/>
                  </a:ext>
                </a:extLst>
              </a:tr>
              <a:tr h="816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Взаимодействие с профильными национальными медицинскими исследовательскими центрами, курирующими субъекты Российской Федерации по соответствующему профилю медицинской деятельности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6032318"/>
                  </a:ext>
                </a:extLst>
              </a:tr>
              <a:tr h="260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 какими Центрами осуществляется взаимодействие (перечислить)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5655816"/>
                  </a:ext>
                </a:extLst>
              </a:tr>
              <a:tr h="260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Указать основные вопросы, по которым осуществляется взаимодействие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3993761"/>
                  </a:ext>
                </a:extLst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EC48DD0-2D30-4710-8DCB-540675AAB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48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59802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FC134B46-293D-48C3-8FE9-417D3BE606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382063"/>
              </p:ext>
            </p:extLst>
          </p:nvPr>
        </p:nvGraphicFramePr>
        <p:xfrm>
          <a:off x="467544" y="260648"/>
          <a:ext cx="8179569" cy="5904653"/>
        </p:xfrm>
        <a:graphic>
          <a:graphicData uri="http://schemas.openxmlformats.org/drawingml/2006/table">
            <a:tbl>
              <a:tblPr firstRow="1" firstCol="1" bandRow="1"/>
              <a:tblGrid>
                <a:gridCol w="714236">
                  <a:extLst>
                    <a:ext uri="{9D8B030D-6E8A-4147-A177-3AD203B41FA5}">
                      <a16:colId xmlns:a16="http://schemas.microsoft.com/office/drawing/2014/main" val="2249012904"/>
                    </a:ext>
                  </a:extLst>
                </a:gridCol>
                <a:gridCol w="7465333">
                  <a:extLst>
                    <a:ext uri="{9D8B030D-6E8A-4147-A177-3AD203B41FA5}">
                      <a16:colId xmlns:a16="http://schemas.microsoft.com/office/drawing/2014/main" val="1791032116"/>
                    </a:ext>
                  </a:extLst>
                </a:gridCol>
              </a:tblGrid>
              <a:tr h="331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Контролирующая функция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773311"/>
                  </a:ext>
                </a:extLst>
              </a:tr>
              <a:tr h="2098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Анализ работы медицинских организаций по профилактике неинфекционных заболеваний и формированию здорового образа жизни, организационно-методического обеспечения проведения профилактических медицинских осмотров и диспансеризации определенных групп взрослого населения, диспансерного наблюдения лиц, имеющих высокий риск развития хронических неинфекционных заболеваний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120559"/>
                  </a:ext>
                </a:extLst>
              </a:tr>
              <a:tr h="331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Проведено проверочных мероприятий, всего (количество)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677508"/>
                  </a:ext>
                </a:extLst>
              </a:tr>
              <a:tr h="1465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16.1.1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т.ч.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отделений/кабинетов МП: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ЦЗ: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2136674"/>
                  </a:ext>
                </a:extLst>
              </a:tr>
              <a:tr h="6847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16.1.2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медицинских организаций, оказывающих помощь в амбулаторных условиях (за исключением стр. 16.1.1)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568038"/>
                  </a:ext>
                </a:extLst>
              </a:tr>
              <a:tr h="331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16.1.3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медицинских организаций, оказывающих помощь в стационарных условиях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2722901"/>
                  </a:ext>
                </a:extLst>
              </a:tr>
              <a:tr h="331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16.1.4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санаторно-курортных организаций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4493137"/>
                  </a:ext>
                </a:extLst>
              </a:tr>
              <a:tr h="331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16.1.5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других организаций (указать каких)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341570"/>
                  </a:ext>
                </a:extLst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0A99A09-78FA-45F3-B480-6115F9593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49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376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F3B3CF7-D3BA-40B1-B495-C9957F2DB05B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ru-RU" sz="1000">
              <a:latin typeface="+mn-lt"/>
            </a:endParaRPr>
          </a:p>
        </p:txBody>
      </p:sp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790575" y="981075"/>
            <a:ext cx="8029575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b="1" dirty="0"/>
              <a:t>При составлении отчета по </a:t>
            </a:r>
            <a:r>
              <a:rPr lang="ru-RU" sz="2000" b="1" dirty="0">
                <a:hlinkClick r:id="rId2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форме № 70</a:t>
            </a:r>
            <a:r>
              <a:rPr lang="ru-RU" sz="2000" b="1" dirty="0"/>
              <a:t> в соответствующие разделы включаются сведения, о штатах, материально-техническом оснащении и проделанной работе за отчетный период только конкретного ЦМП или отделения медицинской профилактики,  функционирующего на правах ЦМП.</a:t>
            </a:r>
          </a:p>
          <a:p>
            <a:pPr algn="just"/>
            <a:endParaRPr lang="ru-RU" sz="2000" b="1" dirty="0"/>
          </a:p>
          <a:p>
            <a:pPr algn="just"/>
            <a:r>
              <a:rPr lang="ru-RU" sz="2000" b="1" dirty="0"/>
              <a:t>Отчет представляется на бумажном (с синей печатью и подписью) и электронном (в программе «</a:t>
            </a:r>
            <a:r>
              <a:rPr lang="ru-RU" sz="2000" b="1" dirty="0" err="1"/>
              <a:t>Медстат</a:t>
            </a:r>
            <a:r>
              <a:rPr lang="ru-RU" sz="2000" b="1" dirty="0"/>
              <a:t>») носителях.</a:t>
            </a:r>
          </a:p>
          <a:p>
            <a:pPr algn="just"/>
            <a:endParaRPr lang="ru-RU" sz="2000" b="1" dirty="0"/>
          </a:p>
          <a:p>
            <a:pPr algn="just"/>
            <a:r>
              <a:rPr lang="ru-RU" sz="2000" b="1" dirty="0"/>
              <a:t>На титульном листе формы указывается точное полное наименование отчитывающегося учреждения (ЦМП, подразделения на правах ЦМП).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2F2F3-13ED-4928-9E66-C324B52390A9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52828E79-7604-467A-A17D-FF46482178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062521"/>
              </p:ext>
            </p:extLst>
          </p:nvPr>
        </p:nvGraphicFramePr>
        <p:xfrm>
          <a:off x="395536" y="332656"/>
          <a:ext cx="8618289" cy="6076081"/>
        </p:xfrm>
        <a:graphic>
          <a:graphicData uri="http://schemas.openxmlformats.org/drawingml/2006/table">
            <a:tbl>
              <a:tblPr firstRow="1" firstCol="1" bandRow="1"/>
              <a:tblGrid>
                <a:gridCol w="752545">
                  <a:extLst>
                    <a:ext uri="{9D8B030D-6E8A-4147-A177-3AD203B41FA5}">
                      <a16:colId xmlns:a16="http://schemas.microsoft.com/office/drawing/2014/main" val="212625930"/>
                    </a:ext>
                  </a:extLst>
                </a:gridCol>
                <a:gridCol w="7865744">
                  <a:extLst>
                    <a:ext uri="{9D8B030D-6E8A-4147-A177-3AD203B41FA5}">
                      <a16:colId xmlns:a16="http://schemas.microsoft.com/office/drawing/2014/main" val="601178167"/>
                    </a:ext>
                  </a:extLst>
                </a:gridCol>
              </a:tblGrid>
              <a:tr h="365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Другие функции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4182509"/>
                  </a:ext>
                </a:extLst>
              </a:tr>
              <a:tr h="2318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Разработка, реализация и оценка эффективности мер по повышению охвата населения профилактическими осмотрами и диспансеризацией, расширение практики выявления факторов риска и их коррекции, а также пропаганды здорового образа жизни медицинскими работниками, повышение охвата профилактическим консультированием с целью ранней и наиболее полной коррекции выявленных поведенческих и биологических факторов риска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3827871"/>
                  </a:ext>
                </a:extLst>
              </a:tr>
              <a:tr h="365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Перечень мер, разработанных и реализуемых при участии ЦОЗМП/ЦМП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6357557"/>
                  </a:ext>
                </a:extLst>
              </a:tr>
              <a:tr h="11469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Проведение занятий по вопросам краткого и углубленного (индивидуального) и группового профилактического консультирования (число занятий, число участников)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823363"/>
                  </a:ext>
                </a:extLst>
              </a:tr>
              <a:tr h="365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Критерии эффективности (целевые показатели), применяемые для оценки п.17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9368178"/>
                  </a:ext>
                </a:extLst>
              </a:tr>
              <a:tr h="756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Анализ результатов проведения профилактических медицинских осмотров и диспансеризации населения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5661166"/>
                  </a:ext>
                </a:extLst>
              </a:tr>
              <a:tr h="756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какие конкретно действия осуществляет ЦОЗМП/ЦМП в этом направлении (стр.18) (перечислить)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6850509"/>
                  </a:ext>
                </a:extLst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217F2CB-6898-4BF5-8E14-93812141D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50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78582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3EF35692-B788-4628-9203-E2A5A6AE69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9003575"/>
              </p:ext>
            </p:extLst>
          </p:nvPr>
        </p:nvGraphicFramePr>
        <p:xfrm>
          <a:off x="323528" y="332657"/>
          <a:ext cx="8690297" cy="6076079"/>
        </p:xfrm>
        <a:graphic>
          <a:graphicData uri="http://schemas.openxmlformats.org/drawingml/2006/table">
            <a:tbl>
              <a:tblPr firstRow="1" firstCol="1" bandRow="1"/>
              <a:tblGrid>
                <a:gridCol w="758832">
                  <a:extLst>
                    <a:ext uri="{9D8B030D-6E8A-4147-A177-3AD203B41FA5}">
                      <a16:colId xmlns:a16="http://schemas.microsoft.com/office/drawing/2014/main" val="4135415506"/>
                    </a:ext>
                  </a:extLst>
                </a:gridCol>
                <a:gridCol w="7931465">
                  <a:extLst>
                    <a:ext uri="{9D8B030D-6E8A-4147-A177-3AD203B41FA5}">
                      <a16:colId xmlns:a16="http://schemas.microsoft.com/office/drawing/2014/main" val="1479289410"/>
                    </a:ext>
                  </a:extLst>
                </a:gridCol>
              </a:tblGrid>
              <a:tr h="868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Выявление и тиражирование лучших муниципальных программ общественного здоровья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599206"/>
                  </a:ext>
                </a:extLst>
              </a:tr>
              <a:tr h="419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дать краткое описание деятельности по этому вопросу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8504843"/>
                  </a:ext>
                </a:extLst>
              </a:tr>
              <a:tr h="868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Участие в разработке и мониторинг реализации муниципальных и корпоративных программ укрепления общественного здоровья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508482"/>
                  </a:ext>
                </a:extLst>
              </a:tr>
              <a:tr h="868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Муниципальные программы, разработанные с участием ЦОЗМП/ЦМП (число, название)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4846217"/>
                  </a:ext>
                </a:extLst>
              </a:tr>
              <a:tr h="13161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20.1.1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Число муниципальных образований, в которых реализуются муниципальные программы по общественному здоровью (перечислить муниципальные образования)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0193104"/>
                  </a:ext>
                </a:extLst>
              </a:tr>
              <a:tr h="868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Корпоративные программы, разработанные с участием ЦОЗМП/ЦМП (число, название)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3313402"/>
                  </a:ext>
                </a:extLst>
              </a:tr>
              <a:tr h="868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20.2.1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Число предприятий/организаций, в которых реализуются корпоративные программы (перечислить предприятия/организации))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3659494"/>
                  </a:ext>
                </a:extLst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9F95FB1-AFDE-4C0A-9A08-7EB1623C6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51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60167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0316B4B6-323A-49D1-94DA-870DA53D29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1486533"/>
              </p:ext>
            </p:extLst>
          </p:nvPr>
        </p:nvGraphicFramePr>
        <p:xfrm>
          <a:off x="251520" y="404664"/>
          <a:ext cx="8762305" cy="5991352"/>
        </p:xfrm>
        <a:graphic>
          <a:graphicData uri="http://schemas.openxmlformats.org/drawingml/2006/table">
            <a:tbl>
              <a:tblPr firstRow="1" firstCol="1" bandRow="1"/>
              <a:tblGrid>
                <a:gridCol w="765120">
                  <a:extLst>
                    <a:ext uri="{9D8B030D-6E8A-4147-A177-3AD203B41FA5}">
                      <a16:colId xmlns:a16="http://schemas.microsoft.com/office/drawing/2014/main" val="3964100363"/>
                    </a:ext>
                  </a:extLst>
                </a:gridCol>
                <a:gridCol w="7997185">
                  <a:extLst>
                    <a:ext uri="{9D8B030D-6E8A-4147-A177-3AD203B41FA5}">
                      <a16:colId xmlns:a16="http://schemas.microsoft.com/office/drawing/2014/main" val="901305397"/>
                    </a:ext>
                  </a:extLst>
                </a:gridCol>
              </a:tblGrid>
              <a:tr h="5286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Участие в проведении прикладных и фундаментальных научных исследований в области общественного здоровья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8882371"/>
                  </a:ext>
                </a:extLst>
              </a:tr>
              <a:tr h="2557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дать краткое описание деятельности по этому вопросу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9598103"/>
                  </a:ext>
                </a:extLst>
              </a:tr>
              <a:tr h="1074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Разработка, реализация и оценка эффективности мер, направленных на повышение ответственности работодателей за здоровье работников, через систему экономических и иных стимулов, а также рекомендаций по разработке корпоративных программ по укреплению здоровья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0900595"/>
                  </a:ext>
                </a:extLst>
              </a:tr>
              <a:tr h="2557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дать краткое описание деятельности по этому вопросу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5550867"/>
                  </a:ext>
                </a:extLst>
              </a:tr>
              <a:tr h="1347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 предложений по внесению изменений в нормативные правовые акты субъекта Российской Федерации, направленных на повышение защищенности граждан от воздействия табачного дыма и последствий потребления табака, а также сокращения бремени заболеваний и социальных последствий, связанных с потреблением (распитием) алкогольной продукции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4208476"/>
                  </a:ext>
                </a:extLst>
              </a:tr>
              <a:tr h="2557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дать краткое описание деятельности по этому вопросу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8660480"/>
                  </a:ext>
                </a:extLst>
              </a:tr>
              <a:tr h="5286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Разработка, реализация и оценка эффективности мер по повышению доступности медицинской помощи при табачной зависимости и алкоголизме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5992518"/>
                  </a:ext>
                </a:extLst>
              </a:tr>
              <a:tr h="2557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дать краткое описание деятельности по этому вопросу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247603"/>
                  </a:ext>
                </a:extLst>
              </a:tr>
              <a:tr h="1074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 и внедрение программ, направленных на повышение числа лиц, контролирующих артериальное давление в целях профилактики осложнений сердечно-сосудистых заболеваний, в том числе посредством медицинских изделий с функцией дистанционной передачи данных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6508214"/>
                  </a:ext>
                </a:extLst>
              </a:tr>
              <a:tr h="2557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дать краткое описание деятельности по этому вопросу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4605870"/>
                  </a:ext>
                </a:extLst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A3022D9-7028-42A9-93E6-5A4C4D1DD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52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12273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8096A7ED-F402-44BB-97BA-5146966F10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9346059"/>
              </p:ext>
            </p:extLst>
          </p:nvPr>
        </p:nvGraphicFramePr>
        <p:xfrm>
          <a:off x="467544" y="620688"/>
          <a:ext cx="8546281" cy="5544616"/>
        </p:xfrm>
        <a:graphic>
          <a:graphicData uri="http://schemas.openxmlformats.org/drawingml/2006/table">
            <a:tbl>
              <a:tblPr firstRow="1" firstCol="1" bandRow="1"/>
              <a:tblGrid>
                <a:gridCol w="746257">
                  <a:extLst>
                    <a:ext uri="{9D8B030D-6E8A-4147-A177-3AD203B41FA5}">
                      <a16:colId xmlns:a16="http://schemas.microsoft.com/office/drawing/2014/main" val="1080743614"/>
                    </a:ext>
                  </a:extLst>
                </a:gridCol>
                <a:gridCol w="7800024">
                  <a:extLst>
                    <a:ext uri="{9D8B030D-6E8A-4147-A177-3AD203B41FA5}">
                      <a16:colId xmlns:a16="http://schemas.microsoft.com/office/drawing/2014/main" val="993153060"/>
                    </a:ext>
                  </a:extLst>
                </a:gridCol>
              </a:tblGrid>
              <a:tr h="1505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Разработка, реализация и оценка эффективности мер по совершенствованию диспансерного наблюдения, в том числе дистанционного диспансерного наблюдения с применением информационных технологий, за пациентами с неинфекционными заболеваниями, включая психические расстройства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881162"/>
                  </a:ext>
                </a:extLst>
              </a:tr>
              <a:tr h="358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дать краткое описание деятельности по этому вопросу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4038433"/>
                  </a:ext>
                </a:extLst>
              </a:tr>
              <a:tr h="7408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Организация и проведение общественных слушаний по вопросам укрепления общественного здоровья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0050249"/>
                  </a:ext>
                </a:extLst>
              </a:tr>
              <a:tr h="358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дать краткое описание деятельности по этому вопросу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4152238"/>
                  </a:ext>
                </a:extLst>
              </a:tr>
              <a:tr h="7408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Участие в совершенствовании системы организации лечебного питания для детей с хроническими заболеваниями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4874460"/>
                  </a:ext>
                </a:extLst>
              </a:tr>
              <a:tr h="358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дать краткое описание деятельности по этому вопросу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6802210"/>
                  </a:ext>
                </a:extLst>
              </a:tr>
              <a:tr h="1123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Участие в разработке мер по улучшению выявления и профилактики депрессивных, тревожных и </a:t>
                      </a:r>
                      <a:r>
                        <a:rPr lang="ru-RU" sz="16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постстрессовых</a:t>
                      </a: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расстройств, повышения доступности психологической и психотерапевтической помощи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1440289"/>
                  </a:ext>
                </a:extLst>
              </a:tr>
              <a:tr h="358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дать краткое описание деятельности по этому вопросу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0776555"/>
                  </a:ext>
                </a:extLst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BAD993E-B950-4710-9CA6-D7354B130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53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7870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FEC71D0F-1E91-4B8C-A9A2-CCF680EC6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ru-RU" dirty="0"/>
              <a:t>Предложения, комментарии</a:t>
            </a:r>
          </a:p>
          <a:p>
            <a:endParaRPr lang="ru-RU" dirty="0"/>
          </a:p>
          <a:p>
            <a:pPr marL="109537" indent="0">
              <a:buNone/>
            </a:pPr>
            <a:r>
              <a:rPr lang="ru-RU" dirty="0"/>
              <a:t>Исполнитель (лицо, ответственное за предоставление отчета)</a:t>
            </a:r>
          </a:p>
          <a:p>
            <a:pPr marL="109537" indent="0">
              <a:buNone/>
            </a:pPr>
            <a:endParaRPr lang="ru-RU" dirty="0"/>
          </a:p>
          <a:p>
            <a:pPr marL="109537" indent="0">
              <a:buNone/>
            </a:pPr>
            <a:r>
              <a:rPr lang="ru-RU" dirty="0"/>
              <a:t>Контактный телефон</a:t>
            </a:r>
          </a:p>
          <a:p>
            <a:pPr marL="109537" indent="0">
              <a:buNone/>
            </a:pPr>
            <a:r>
              <a:rPr lang="ru-RU" dirty="0"/>
              <a:t>Электронный адрес</a:t>
            </a:r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BE01F9A-B95D-463A-891C-C4C686925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31EAF52-A00C-4DFA-AA2F-D6C08E321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54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14598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B58E2B2-C041-4C0E-8219-1F5AF5368467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55</a:t>
            </a:fld>
            <a:endParaRPr lang="ru-RU" sz="1000">
              <a:latin typeface="+mn-lt"/>
            </a:endParaRPr>
          </a:p>
        </p:txBody>
      </p:sp>
      <p:sp>
        <p:nvSpPr>
          <p:cNvPr id="45058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ru-RU" sz="4000" b="1" dirty="0">
                <a:solidFill>
                  <a:srgbClr val="45472B"/>
                </a:solidFill>
                <a:latin typeface="Calibri" pitchFamily="34" charset="0"/>
                <a:cs typeface="Arial" charset="0"/>
              </a:rPr>
              <a:t>СПАСИБО ЗА ВНИМАНИЕ!</a:t>
            </a:r>
          </a:p>
          <a:p>
            <a:pPr algn="ctr" eaLnBrk="1" hangingPunct="1">
              <a:buFont typeface="Wingdings 3" pitchFamily="18" charset="2"/>
              <a:buNone/>
            </a:pPr>
            <a:endParaRPr lang="en-US" sz="2400" b="1" dirty="0">
              <a:solidFill>
                <a:srgbClr val="45472B"/>
              </a:solidFill>
              <a:latin typeface="Calibri" pitchFamily="34" charset="0"/>
              <a:cs typeface="Arial" charset="0"/>
            </a:endParaRPr>
          </a:p>
          <a:p>
            <a:pPr algn="ctr" eaLnBrk="1" hangingPunct="1">
              <a:buFont typeface="Wingdings 3" pitchFamily="18" charset="2"/>
              <a:buNone/>
            </a:pPr>
            <a:r>
              <a:rPr lang="en-US" sz="4000" b="1" dirty="0">
                <a:solidFill>
                  <a:srgbClr val="45472B"/>
                </a:solidFill>
                <a:latin typeface="Calibri" pitchFamily="34" charset="0"/>
                <a:cs typeface="Arial" charset="0"/>
              </a:rPr>
              <a:t>E-mail: </a:t>
            </a:r>
            <a:r>
              <a:rPr lang="en-US" sz="4000" b="1" dirty="0">
                <a:solidFill>
                  <a:srgbClr val="45472B"/>
                </a:solidFill>
                <a:latin typeface="Calibri" pitchFamily="34" charset="0"/>
                <a:cs typeface="Arial" charset="0"/>
                <a:hlinkClick r:id="rId2"/>
              </a:rPr>
              <a:t>savchenko@mednet.ru</a:t>
            </a:r>
            <a:endParaRPr lang="en-US" sz="4000" b="1" dirty="0">
              <a:solidFill>
                <a:srgbClr val="45472B"/>
              </a:solidFill>
              <a:latin typeface="Calibri" pitchFamily="34" charset="0"/>
              <a:cs typeface="Arial" charset="0"/>
            </a:endParaRPr>
          </a:p>
          <a:p>
            <a:pPr algn="ctr" eaLnBrk="1" hangingPunct="1">
              <a:buNone/>
            </a:pPr>
            <a:endParaRPr lang="ru-RU" sz="4000" b="1" dirty="0">
              <a:solidFill>
                <a:srgbClr val="45472B"/>
              </a:solidFill>
              <a:latin typeface="Calibri" pitchFamily="34" charset="0"/>
              <a:cs typeface="Arial" charset="0"/>
            </a:endParaRPr>
          </a:p>
          <a:p>
            <a:pPr marL="365125" marR="0" lvl="0" indent="-255588" algn="ctr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72A376"/>
              </a:buClr>
              <a:buSzPct val="68000"/>
              <a:buFont typeface="Wingdings 3" pitchFamily="18" charset="2"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45472B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Тел. 8 (495) 618–31–83  доб. 256</a:t>
            </a:r>
          </a:p>
          <a:p>
            <a:pPr marL="365125" marR="0" lvl="0" indent="-255588" algn="ctr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72A376"/>
              </a:buClr>
              <a:buSzPct val="68000"/>
              <a:buFont typeface="Wingdings 3" pitchFamily="18" charset="2"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45472B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Екатерина Дмитриевна Савченко</a:t>
            </a:r>
            <a:endParaRPr kumimoji="0" lang="en-US" sz="4000" b="1" i="0" u="none" strike="noStrike" kern="1200" cap="none" spc="0" normalizeH="0" baseline="0" noProof="0">
              <a:ln>
                <a:noFill/>
              </a:ln>
              <a:solidFill>
                <a:srgbClr val="45472B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  <a:p>
            <a:pPr algn="ctr" eaLnBrk="1" hangingPunct="1">
              <a:buFont typeface="Wingdings 3" pitchFamily="18" charset="2"/>
              <a:buNone/>
            </a:pPr>
            <a:endParaRPr lang="ru-RU" sz="3200" b="1" dirty="0">
              <a:solidFill>
                <a:srgbClr val="45472B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6B097A-B60B-40C1-89D1-A3F667BB1ABD}" type="slidenum">
              <a:rPr lang="ru-RU" smtClean="0"/>
              <a:pPr>
                <a:defRPr/>
              </a:pPr>
              <a:t>55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2BAAD88-D750-4AA6-AA88-EED354959D7A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ru-RU" sz="1000">
              <a:latin typeface="+mn-lt"/>
            </a:endParaRPr>
          </a:p>
        </p:txBody>
      </p:sp>
      <p:sp>
        <p:nvSpPr>
          <p:cNvPr id="15155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1800">
                <a:effectLst/>
              </a:rPr>
              <a:t>ОБЩИЕ СВЕДЕНИЯ</a:t>
            </a:r>
            <a:br>
              <a:rPr lang="ru-RU" sz="1800">
                <a:effectLst/>
              </a:rPr>
            </a:br>
            <a:br>
              <a:rPr lang="ru-RU" sz="1800">
                <a:effectLst/>
              </a:rPr>
            </a:br>
            <a:r>
              <a:rPr lang="ru-RU" sz="1800">
                <a:effectLst/>
              </a:rPr>
              <a:t>1.1. СТРУКТУРА ЦЕНТРА МЕДИЦИНСКОЙ ПРОФИЛАКТИКИ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481138"/>
            <a:ext cx="5122863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1600"/>
          </a:p>
          <a:p>
            <a:pPr eaLnBrk="1" hangingPunct="1">
              <a:lnSpc>
                <a:spcPct val="80000"/>
              </a:lnSpc>
            </a:pPr>
            <a:endParaRPr lang="ru-RU" sz="1600"/>
          </a:p>
        </p:txBody>
      </p:sp>
      <p:sp>
        <p:nvSpPr>
          <p:cNvPr id="22532" name="Rectangle 4"/>
          <p:cNvSpPr>
            <a:spLocks noGrp="1"/>
          </p:cNvSpPr>
          <p:nvPr>
            <p:ph type="body" sz="half" idx="2"/>
          </p:nvPr>
        </p:nvSpPr>
        <p:spPr>
          <a:xfrm>
            <a:off x="4643438" y="1412875"/>
            <a:ext cx="4500562" cy="42386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1600" b="1" dirty="0">
                <a:latin typeface="Arial" charset="0"/>
                <a:hlinkClick r:id="rId2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Таблица 1001</a:t>
            </a:r>
            <a:r>
              <a:rPr lang="ru-RU" sz="1600" b="1" dirty="0">
                <a:latin typeface="Arial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600" dirty="0">
                <a:latin typeface="Arial" charset="0"/>
              </a:rPr>
              <a:t>указывается число поименованных подразделений </a:t>
            </a:r>
            <a:r>
              <a:rPr lang="ru-RU" sz="1600" b="1" dirty="0">
                <a:latin typeface="Arial" charset="0"/>
              </a:rPr>
              <a:t>в соответствии с утвержденным штатным расписанием </a:t>
            </a:r>
            <a:r>
              <a:rPr lang="ru-RU" sz="1600" dirty="0">
                <a:latin typeface="Arial" charset="0"/>
              </a:rPr>
              <a:t>ЦМП;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600" dirty="0">
                <a:latin typeface="Arial" charset="0"/>
              </a:rPr>
              <a:t>В </a:t>
            </a:r>
            <a:r>
              <a:rPr lang="ru-RU" sz="1600" dirty="0">
                <a:latin typeface="Arial" charset="0"/>
                <a:hlinkClick r:id="rId3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строке 04</a:t>
            </a:r>
            <a:r>
              <a:rPr lang="ru-RU" sz="1600" dirty="0">
                <a:latin typeface="Arial" charset="0"/>
              </a:rPr>
              <a:t> указывается отдел межведомственных и внешних связей, который осуществляет взаимодействие по профилактике заболеваний с учреждениями других ведомств (образования, культуры, спорта и др.), а также участие в международных и национальных проектах по вопросам профилактики заболеваний и укрепления здоровья;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600" dirty="0">
                <a:latin typeface="Arial" charset="0"/>
              </a:rPr>
              <a:t>В </a:t>
            </a:r>
            <a:r>
              <a:rPr lang="ru-RU" sz="1600" dirty="0">
                <a:latin typeface="Arial" charset="0"/>
                <a:hlinkClick r:id="rId4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строке 06</a:t>
            </a:r>
            <a:r>
              <a:rPr lang="ru-RU" sz="1600" dirty="0">
                <a:latin typeface="Arial" charset="0"/>
              </a:rPr>
              <a:t> методический кабинет указывается в том случае, когда в ЦМП имеется систематизированный фонд директивных документов, методических материалов, специальной и научно-популярной литературы, других материалов;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600" dirty="0">
                <a:latin typeface="Arial" charset="0"/>
              </a:rPr>
              <a:t>При заполнении </a:t>
            </a:r>
            <a:r>
              <a:rPr lang="ru-RU" sz="1600" u="sng" dirty="0">
                <a:solidFill>
                  <a:srgbClr val="FF0000"/>
                </a:solidFill>
                <a:latin typeface="Arial" charset="0"/>
              </a:rPr>
              <a:t>строки 08</a:t>
            </a:r>
            <a:r>
              <a:rPr lang="ru-RU" sz="1600" dirty="0">
                <a:latin typeface="Arial" charset="0"/>
              </a:rPr>
              <a:t> необходимо указать какие </a:t>
            </a:r>
            <a:r>
              <a:rPr lang="ru-RU" sz="1600" b="1" dirty="0">
                <a:latin typeface="Arial" charset="0"/>
              </a:rPr>
              <a:t>прочие</a:t>
            </a:r>
            <a:r>
              <a:rPr lang="ru-RU" sz="1600" dirty="0">
                <a:latin typeface="Arial" charset="0"/>
              </a:rPr>
              <a:t> подразделения показаны.</a:t>
            </a:r>
          </a:p>
        </p:txBody>
      </p:sp>
      <p:graphicFrame>
        <p:nvGraphicFramePr>
          <p:cNvPr id="152048" name="Group 496"/>
          <p:cNvGraphicFramePr>
            <a:graphicFrameLocks noGrp="1"/>
          </p:cNvGraphicFramePr>
          <p:nvPr/>
        </p:nvGraphicFramePr>
        <p:xfrm>
          <a:off x="539750" y="1557338"/>
          <a:ext cx="4176266" cy="4010981"/>
        </p:xfrm>
        <a:graphic>
          <a:graphicData uri="http://schemas.openxmlformats.org/drawingml/2006/table">
            <a:tbl>
              <a:tblPr/>
              <a:tblGrid>
                <a:gridCol w="2689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0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63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14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(1001)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 подразделений и кабинетов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 строки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Отделы: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организационно-методический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01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редакционно-издательский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02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информационно-аналитический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03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межсекторальных и внешних связей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04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консультативно-оздоровительный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05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методический кабинет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06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отделение мониторинга здоровья населения</a:t>
                      </a: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07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прочие*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08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622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*-указать </a:t>
                      </a:r>
                      <a:r>
                        <a:rPr kumimoji="0" lang="ru-RU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какие__________________________________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058C46-D144-40E5-A3AE-C805942FC0FB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D4006CD-6008-46DE-8E5B-7CEFFFF48994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ru-RU" sz="1000">
              <a:latin typeface="+mn-lt"/>
            </a:endParaRPr>
          </a:p>
        </p:txBody>
      </p:sp>
      <p:sp>
        <p:nvSpPr>
          <p:cNvPr id="16281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2000">
                <a:effectLst/>
              </a:rPr>
              <a:t>1.2. ШТАТЫ УЧРЕЖДЕНИЯ НА КОНЕЦ ОТЧЕТНОГО ГОДА</a:t>
            </a:r>
          </a:p>
        </p:txBody>
      </p:sp>
      <p:graphicFrame>
        <p:nvGraphicFramePr>
          <p:cNvPr id="163424" name="Group 6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737713"/>
              </p:ext>
            </p:extLst>
          </p:nvPr>
        </p:nvGraphicFramePr>
        <p:xfrm>
          <a:off x="611188" y="404813"/>
          <a:ext cx="8059737" cy="5643563"/>
        </p:xfrm>
        <a:graphic>
          <a:graphicData uri="http://schemas.openxmlformats.org/drawingml/2006/table">
            <a:tbl>
              <a:tblPr/>
              <a:tblGrid>
                <a:gridCol w="3630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05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1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1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701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8334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(1200)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 должностей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Число должностей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Наличие квалификационной категории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строки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штатные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занятые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физических лиц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высшая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Врачи - всего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т.ч.: руководители учреждений и их заместители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Специалисты с высшим немедицинским образованием - всего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т.ч.:   психологи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социологи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педагоги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редакторы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журналисты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инженеры ЭВМ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прочие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Инструкторы по санитарному просвещению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836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(гигиеническому образованию)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Прочий персонал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 по ЦМП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B12A2E-CAF1-41EF-9431-9381ED118F98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1BB733D-B4B9-461D-8708-229B37623E99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ru-RU" sz="1000">
              <a:latin typeface="+mn-lt"/>
            </a:endParaRPr>
          </a:p>
        </p:txBody>
      </p:sp>
      <p:sp>
        <p:nvSpPr>
          <p:cNvPr id="16384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2400" dirty="0">
                <a:effectLst/>
                <a:latin typeface="Arial" pitchFamily="34" charset="0"/>
                <a:cs typeface="Arial" pitchFamily="34" charset="0"/>
                <a:hlinkClick r:id="rId2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Раздел 1.2.</a:t>
            </a:r>
            <a:r>
              <a:rPr lang="ru-RU" sz="2400" dirty="0">
                <a:effectLst/>
                <a:latin typeface="Arial" pitchFamily="34" charset="0"/>
                <a:cs typeface="Arial" pitchFamily="34" charset="0"/>
              </a:rPr>
              <a:t> Штаты учреждения на конец отчетного года.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504348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1800" b="1" dirty="0">
                <a:latin typeface="Arial" charset="0"/>
                <a:hlinkClick r:id="rId3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Таблица 1200</a:t>
            </a:r>
            <a:r>
              <a:rPr lang="ru-RU" sz="1800" b="1" dirty="0">
                <a:latin typeface="Arial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1800" dirty="0">
                <a:latin typeface="Arial" charset="0"/>
              </a:rPr>
              <a:t>указывается число штатных и занятых должностей, а также физических лиц в соответствии со штатным расписанием </a:t>
            </a:r>
            <a:r>
              <a:rPr lang="ru-RU" sz="1800" b="1" dirty="0">
                <a:latin typeface="Arial" charset="0"/>
              </a:rPr>
              <a:t>только по ЦМП</a:t>
            </a:r>
            <a:r>
              <a:rPr lang="ru-RU" sz="1800" dirty="0">
                <a:latin typeface="Arial" charset="0"/>
              </a:rPr>
              <a:t>; 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1800" dirty="0">
                <a:latin typeface="Arial" charset="0"/>
              </a:rPr>
              <a:t>в </a:t>
            </a:r>
            <a:r>
              <a:rPr lang="ru-RU" sz="1800" dirty="0">
                <a:solidFill>
                  <a:srgbClr val="FF0000"/>
                </a:solidFill>
                <a:latin typeface="Arial" charset="0"/>
              </a:rPr>
              <a:t>гр. 6-8</a:t>
            </a:r>
            <a:r>
              <a:rPr lang="ru-RU" sz="1800" dirty="0">
                <a:latin typeface="Arial" charset="0"/>
              </a:rPr>
              <a:t> указывается наличие у сотрудников квалификационных категорий; 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1800" dirty="0">
                <a:latin typeface="Arial" charset="0"/>
              </a:rPr>
              <a:t>в </a:t>
            </a:r>
            <a:r>
              <a:rPr lang="ru-RU" sz="1800" dirty="0">
                <a:solidFill>
                  <a:srgbClr val="FF0000"/>
                </a:solidFill>
                <a:latin typeface="Arial" charset="0"/>
              </a:rPr>
              <a:t>гр. 5</a:t>
            </a:r>
            <a:r>
              <a:rPr lang="ru-RU" sz="1800" dirty="0">
                <a:latin typeface="Arial" charset="0"/>
              </a:rPr>
              <a:t> указывается число физических лиц – основных сотрудников;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1800" dirty="0">
                <a:latin typeface="Arial" charset="0"/>
              </a:rPr>
              <a:t>если сотрудник помимо основной должности занимает 0,5 ставки другой должности, то как физическое лицо он показывается 1 раз по основной должности;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1800" dirty="0">
                <a:latin typeface="Arial" charset="0"/>
              </a:rPr>
              <a:t>в </a:t>
            </a:r>
            <a:r>
              <a:rPr lang="ru-RU" sz="1800" dirty="0">
                <a:solidFill>
                  <a:srgbClr val="FF0000"/>
                </a:solidFill>
                <a:latin typeface="Arial" charset="0"/>
              </a:rPr>
              <a:t>стр. 2</a:t>
            </a:r>
            <a:r>
              <a:rPr lang="ru-RU" sz="1800" dirty="0">
                <a:latin typeface="Arial" charset="0"/>
              </a:rPr>
              <a:t> указывается только число руководителей ЦМП и их заместителей (стр.1 &gt; стр.2);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1800" dirty="0">
                <a:latin typeface="Arial" charset="0"/>
              </a:rPr>
              <a:t>стр. 1 гр. 5 ≥ стр. 1 гр. 6+7+8;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1800" dirty="0">
                <a:latin typeface="Arial" charset="0"/>
              </a:rPr>
              <a:t>стр. З = стр. 4 + 5 + 6 + 7 + 8 + 9 + 10;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1800" dirty="0">
                <a:latin typeface="Arial" charset="0"/>
              </a:rPr>
              <a:t>в </a:t>
            </a:r>
            <a:r>
              <a:rPr lang="ru-RU" sz="1800" dirty="0">
                <a:latin typeface="Arial" charset="0"/>
                <a:hlinkClick r:id="rId4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строке 13</a:t>
            </a:r>
            <a:r>
              <a:rPr lang="ru-RU" sz="1800" dirty="0">
                <a:latin typeface="Arial" charset="0"/>
              </a:rPr>
              <a:t> "Всего по ЦМП" указывается сумма </a:t>
            </a:r>
            <a:r>
              <a:rPr lang="ru-RU" sz="1800" dirty="0">
                <a:latin typeface="Arial" charset="0"/>
                <a:hlinkClick r:id="rId5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строк 1,</a:t>
            </a:r>
            <a:r>
              <a:rPr lang="ru-RU" sz="1800" dirty="0">
                <a:latin typeface="Arial" charset="0"/>
              </a:rPr>
              <a:t> </a:t>
            </a:r>
            <a:r>
              <a:rPr lang="ru-RU" sz="1800" dirty="0">
                <a:latin typeface="Arial" charset="0"/>
                <a:hlinkClick r:id="rId6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3,</a:t>
            </a:r>
            <a:r>
              <a:rPr lang="ru-RU" sz="1800" dirty="0">
                <a:latin typeface="Arial" charset="0"/>
              </a:rPr>
              <a:t> </a:t>
            </a:r>
            <a:r>
              <a:rPr lang="ru-RU" sz="1800" dirty="0">
                <a:latin typeface="Arial" charset="0"/>
                <a:hlinkClick r:id="rId7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11,</a:t>
            </a:r>
            <a:r>
              <a:rPr lang="ru-RU" sz="1800" dirty="0">
                <a:latin typeface="Arial" charset="0"/>
              </a:rPr>
              <a:t> </a:t>
            </a:r>
            <a:r>
              <a:rPr lang="ru-RU" sz="1800" dirty="0">
                <a:latin typeface="Arial" charset="0"/>
                <a:hlinkClick r:id="rId8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12 по графам 3-8.</a:t>
            </a:r>
            <a:endParaRPr lang="ru-RU" sz="1800" dirty="0">
              <a:latin typeface="Arial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ru-RU" sz="18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sz="2000" b="1" dirty="0">
              <a:latin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5FD497-6A1A-4033-8AE9-F9B71E3A5206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9558BB3-DC36-419A-BA3C-E94FFE03F214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ru-RU" sz="1000">
              <a:latin typeface="+mn-lt"/>
            </a:endParaRPr>
          </a:p>
        </p:txBody>
      </p:sp>
      <p:sp>
        <p:nvSpPr>
          <p:cNvPr id="164866" name="Rectangle 2"/>
          <p:cNvSpPr>
            <a:spLocks noGrp="1"/>
          </p:cNvSpPr>
          <p:nvPr>
            <p:ph type="title"/>
          </p:nvPr>
        </p:nvSpPr>
        <p:spPr bwMode="auto">
          <a:xfrm>
            <a:off x="323528" y="0"/>
            <a:ext cx="8291513" cy="99377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1800" dirty="0">
                <a:effectLst/>
              </a:rPr>
              <a:t>1.3. МАТЕРИАЛЬНО - ТЕХНИЧЕСКОЕ ОСНАЩЕНИЕ</a:t>
            </a:r>
          </a:p>
        </p:txBody>
      </p:sp>
      <p:sp>
        <p:nvSpPr>
          <p:cNvPr id="25603" name="Rectangle 4"/>
          <p:cNvSpPr>
            <a:spLocks noGrp="1"/>
          </p:cNvSpPr>
          <p:nvPr>
            <p:ph type="body" sz="half" idx="2"/>
          </p:nvPr>
        </p:nvSpPr>
        <p:spPr>
          <a:xfrm>
            <a:off x="5219700" y="1268413"/>
            <a:ext cx="3924300" cy="494188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1800" b="1" dirty="0">
                <a:solidFill>
                  <a:srgbClr val="FF0000"/>
                </a:solidFill>
                <a:latin typeface="Arial" charset="0"/>
                <a:cs typeface="Arial" charset="0"/>
              </a:rPr>
              <a:t>Таблица 1300</a:t>
            </a:r>
            <a:endParaRPr lang="ru-RU" sz="1800" dirty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90000"/>
              </a:lnSpc>
              <a:buFont typeface="Wingdings 3" pitchFamily="18" charset="2"/>
              <a:buNone/>
            </a:pPr>
            <a:endParaRPr lang="ru-RU" sz="18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sz="1800" dirty="0">
                <a:latin typeface="Arial" charset="0"/>
                <a:cs typeface="Arial" charset="0"/>
              </a:rPr>
              <a:t>При заполнении отчета о материально-технической оснащенности </a:t>
            </a:r>
            <a:r>
              <a:rPr lang="ru-RU" sz="1800" b="1" dirty="0">
                <a:latin typeface="Arial" charset="0"/>
                <a:cs typeface="Arial" charset="0"/>
              </a:rPr>
              <a:t>ЦМП в составе других учреждений здравоохранения </a:t>
            </a:r>
            <a:r>
              <a:rPr lang="ru-RU" sz="1800" dirty="0">
                <a:latin typeface="Arial" charset="0"/>
                <a:cs typeface="Arial" charset="0"/>
              </a:rPr>
              <a:t>указываются только постоянно закрепленные за подразделением аппаратура и оборудование.</a:t>
            </a:r>
          </a:p>
        </p:txBody>
      </p:sp>
      <p:graphicFrame>
        <p:nvGraphicFramePr>
          <p:cNvPr id="165170" name="Group 306"/>
          <p:cNvGraphicFramePr>
            <a:graphicFrameLocks noGrp="1"/>
          </p:cNvGraphicFramePr>
          <p:nvPr/>
        </p:nvGraphicFramePr>
        <p:xfrm>
          <a:off x="754063" y="188913"/>
          <a:ext cx="4681537" cy="6408420"/>
        </p:xfrm>
        <a:graphic>
          <a:graphicData uri="http://schemas.openxmlformats.org/drawingml/2006/table">
            <a:tbl>
              <a:tblPr/>
              <a:tblGrid>
                <a:gridCol w="2881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132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(1300)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ru-RU" sz="2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94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 </a:t>
                      </a:r>
                      <a:endParaRPr kumimoji="0" lang="ru-RU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 строки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 единиц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21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53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Автотранспорт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8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Множительная техника</a:t>
                      </a: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pitchFamily="34" charset="0"/>
                        </a:rPr>
                        <a:t>*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21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Персональный компьютер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53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Принтер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921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Факс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753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Киноаппаратура проекционная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08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Фотоаппарат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584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Телевизор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257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Магнитофон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753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Видеомагнитофон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584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Плеер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08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Диктофон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753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Видеокамера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753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Фонд: библиотечный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08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видеофильмов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584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видеоклипов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08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аудиокассет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7584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компьютерных программ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/>
                          <a:cs typeface="Arial" pitchFamily="34" charset="0"/>
                        </a:rPr>
                        <a:t> </a:t>
                      </a:r>
                      <a:endParaRPr kumimoji="0" lang="ru-RU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8089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sym typeface="Symbol" pitchFamily="18" charset="2"/>
                        </a:rPr>
                        <a:t>*указать какая _________________________________________________________________________</a:t>
                      </a:r>
                      <a:endParaRPr kumimoji="0" lang="ru-RU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sym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29E33-E009-4E4A-BD4D-62D97B36B0D3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Литейная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2.xml><?xml version="1.0" encoding="utf-8"?>
<a:themeOverride xmlns:a="http://schemas.openxmlformats.org/drawingml/2006/main">
  <a:clrScheme name="Литейная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3.xml><?xml version="1.0" encoding="utf-8"?>
<a:themeOverride xmlns:a="http://schemas.openxmlformats.org/drawingml/2006/main">
  <a:clrScheme name="Литейная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4.xml><?xml version="1.0" encoding="utf-8"?>
<a:themeOverride xmlns:a="http://schemas.openxmlformats.org/drawingml/2006/main">
  <a:clrScheme name="Литейная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5840</TotalTime>
  <Words>6590</Words>
  <Application>Microsoft Office PowerPoint</Application>
  <PresentationFormat>Экран (4:3)</PresentationFormat>
  <Paragraphs>1860</Paragraphs>
  <Slides>55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55</vt:i4>
      </vt:variant>
    </vt:vector>
  </HeadingPairs>
  <TitlesOfParts>
    <vt:vector size="67" baseType="lpstr">
      <vt:lpstr>Arial</vt:lpstr>
      <vt:lpstr>Arial Cyr</vt:lpstr>
      <vt:lpstr>Calibri</vt:lpstr>
      <vt:lpstr>Calibri Light</vt:lpstr>
      <vt:lpstr>Lucida Sans Unicode</vt:lpstr>
      <vt:lpstr>Symbol</vt:lpstr>
      <vt:lpstr>Times New Roman</vt:lpstr>
      <vt:lpstr>Verdana</vt:lpstr>
      <vt:lpstr>Wingdings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ОБЩИЕ СВЕДЕНИЯ  1.1. СТРУКТУРА ЦЕНТРА МЕДИЦИНСКОЙ ПРОФИЛАКТИКИ</vt:lpstr>
      <vt:lpstr>1.2. ШТАТЫ УЧРЕЖДЕНИЯ НА КОНЕЦ ОТЧЕТНОГО ГОДА</vt:lpstr>
      <vt:lpstr>Раздел 1.2. Штаты учреждения на конец отчетного года.</vt:lpstr>
      <vt:lpstr>1.3. МАТЕРИАЛЬНО - ТЕХНИЧЕСКОЕ ОСНАЩЕНИЕ</vt:lpstr>
      <vt:lpstr>2. ОРГАНИЗАЦИОННО – МЕТОДИЧЕСКАЯ РАБОТА 2.1. ОБУЧЕНИЕ КАДРОВ</vt:lpstr>
      <vt:lpstr>2.1. ОБУЧЕНИЕ КАДРОВ</vt:lpstr>
      <vt:lpstr>2.2. МЕТОДИЧЕСКАЯ РАБОТА</vt:lpstr>
      <vt:lpstr>2.2 Методическая работа </vt:lpstr>
      <vt:lpstr>2.3. СОЦИОЛОГИЧЕСКИЕ ИССЛЕДОВАНИЯ</vt:lpstr>
      <vt:lpstr>3. ИЗДАТЕЛЬСКАЯ ДЕЯТЕЛЬНОСТЬ </vt:lpstr>
      <vt:lpstr>4. РЕАЛИЗАЦИЯ ПРОГРАММ И ПРОЕКТОВ </vt:lpstr>
      <vt:lpstr>                5. МАССОВАЯ  РАБОТА </vt:lpstr>
      <vt:lpstr>6. КОНСУЛЬТАТИВНО – ОЗДОРОВИТЕЛЬНАЯ ДЕЯТЕЛЬНОСТЬ</vt:lpstr>
      <vt:lpstr> 7. ИСТОЧНИКИ ФИНАНСИРОВАНИЯ</vt:lpstr>
      <vt:lpstr>Внутриформенный контроль</vt:lpstr>
      <vt:lpstr>Типичные ошибки при заполнении формы:</vt:lpstr>
      <vt:lpstr>Презентация PowerPoint</vt:lpstr>
      <vt:lpstr>Дополнительно при сдаче отчета необходимо предоставить</vt:lpstr>
      <vt:lpstr>Паспорт региона  (предоставляется в формате EXCEL)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Пояснительная записка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Викусик</dc:creator>
  <cp:lastModifiedBy>иван бабенко</cp:lastModifiedBy>
  <cp:revision>344</cp:revision>
  <cp:lastPrinted>2019-12-03T12:34:59Z</cp:lastPrinted>
  <dcterms:modified xsi:type="dcterms:W3CDTF">2020-12-01T17:24:32Z</dcterms:modified>
</cp:coreProperties>
</file>